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handoutMasterIdLst>
    <p:handoutMasterId r:id="rId28"/>
  </p:handoutMasterIdLst>
  <p:sldIdLst>
    <p:sldId id="472" r:id="rId3"/>
    <p:sldId id="447" r:id="rId4"/>
    <p:sldId id="448" r:id="rId5"/>
    <p:sldId id="535" r:id="rId6"/>
    <p:sldId id="554" r:id="rId8"/>
    <p:sldId id="573" r:id="rId9"/>
    <p:sldId id="594" r:id="rId10"/>
    <p:sldId id="574" r:id="rId11"/>
    <p:sldId id="575" r:id="rId12"/>
    <p:sldId id="617" r:id="rId13"/>
    <p:sldId id="553" r:id="rId14"/>
    <p:sldId id="508" r:id="rId15"/>
    <p:sldId id="495" r:id="rId16"/>
    <p:sldId id="635" r:id="rId17"/>
    <p:sldId id="615" r:id="rId18"/>
    <p:sldId id="533" r:id="rId19"/>
    <p:sldId id="477" r:id="rId20"/>
    <p:sldId id="529" r:id="rId21"/>
    <p:sldId id="520" r:id="rId22"/>
    <p:sldId id="521" r:id="rId23"/>
    <p:sldId id="538" r:id="rId24"/>
    <p:sldId id="478" r:id="rId25"/>
    <p:sldId id="537" r:id="rId26"/>
    <p:sldId id="648" r:id="rId27"/>
  </p:sldIdLst>
  <p:sldSz cx="12192000" cy="6858000"/>
  <p:notesSz cx="6858000" cy="9144000"/>
  <p:embeddedFontLst>
    <p:embeddedFont>
      <p:font typeface="汉仪中黑简" panose="02010600000101010101" charset="-122"/>
      <p:regular r:id="rId33"/>
    </p:embeddedFont>
    <p:embeddedFont>
      <p:font typeface="汉仪综艺体繁" panose="02010600000101010101" charset="-122"/>
      <p:regular r:id="rId34"/>
    </p:embeddedFont>
    <p:embeddedFont>
      <p:font typeface="汉仪中宋简" panose="02010600000101010101" charset="-128"/>
      <p:regular r:id="rId35"/>
    </p:embeddedFont>
    <p:embeddedFont>
      <p:font typeface="汉仪雅酷黑简" panose="00020600040101010101" charset="-122"/>
      <p:regular r:id="rId36"/>
    </p:embeddedFont>
    <p:embeddedFont>
      <p:font typeface="微软雅黑" panose="020B0503020204020204" charset="-122"/>
      <p:regular r:id="rId37"/>
    </p:embeddedFont>
    <p:embeddedFont>
      <p:font typeface="Calibri" panose="020F0502020204030204" charset="0"/>
      <p:regular r:id="rId38"/>
      <p:bold r:id="rId39"/>
      <p:italic r:id="rId40"/>
      <p:boldItalic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思蜀" initials="刘思蜀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497F"/>
    <a:srgbClr val="0F4C83"/>
    <a:srgbClr val="F5F5F0"/>
    <a:srgbClr val="E3E3E1"/>
    <a:srgbClr val="F2F2F2"/>
    <a:srgbClr val="6096E6"/>
    <a:srgbClr val="58A8EC"/>
    <a:srgbClr val="DEE4E5"/>
    <a:srgbClr val="0B385F"/>
    <a:srgbClr val="4C7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62"/>
        <p:guide pos="376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font" Target="fonts/font9.fntdata"/><Relationship Id="rId40" Type="http://schemas.openxmlformats.org/officeDocument/2006/relationships/font" Target="fonts/font8.fntdata"/><Relationship Id="rId4" Type="http://schemas.openxmlformats.org/officeDocument/2006/relationships/slide" Target="slides/slide2.xml"/><Relationship Id="rId39" Type="http://schemas.openxmlformats.org/officeDocument/2006/relationships/font" Target="fonts/font7.fntdata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F8934-6CED-46F5-B7D3-6CA1036312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62F03-8779-4CA7-AFEB-F09C5FF092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2000">
        <p15:prstTrans prst="fallOver"/>
      </p:transition>
    </mc:Choice>
    <mc:Fallback>
      <p:transition spd="slow" advClick="0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pic" idx="13"/>
          </p:nvPr>
        </p:nvSpPr>
        <p:spPr>
          <a:xfrm>
            <a:off x="1673942" y="-1"/>
            <a:ext cx="10518058" cy="6214512"/>
          </a:xfrm>
          <a:prstGeom prst="rect">
            <a:avLst/>
          </a:prstGeom>
        </p:spPr>
        <p:txBody>
          <a:bodyPr lIns="95051" rIns="95051"/>
          <a:lstStyle/>
          <a:p/>
        </p:txBody>
      </p:sp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1.xml"/><Relationship Id="rId20" Type="http://schemas.openxmlformats.org/officeDocument/2006/relationships/tags" Target="../tags/tag60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59.xml"/><Relationship Id="rId18" Type="http://schemas.openxmlformats.org/officeDocument/2006/relationships/tags" Target="../tags/tag58.xml"/><Relationship Id="rId17" Type="http://schemas.openxmlformats.org/officeDocument/2006/relationships/tags" Target="../tags/tag5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6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1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2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73.xml"/><Relationship Id="rId4" Type="http://schemas.openxmlformats.org/officeDocument/2006/relationships/hyperlink" Target="https://arxiv.org/abs/1707.06887" TargetMode="External"/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74.xml"/><Relationship Id="rId3" Type="http://schemas.openxmlformats.org/officeDocument/2006/relationships/hyperlink" Target="https://blog.csdn.net/qq_38293297/article/details/108711288" TargetMode="External"/><Relationship Id="rId2" Type="http://schemas.openxmlformats.org/officeDocument/2006/relationships/image" Target="../media/image5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75.xml"/><Relationship Id="rId4" Type="http://schemas.openxmlformats.org/officeDocument/2006/relationships/image" Target="../media/image5.png"/><Relationship Id="rId3" Type="http://schemas.openxmlformats.org/officeDocument/2006/relationships/image" Target="../media/image19.png"/><Relationship Id="rId2" Type="http://schemas.openxmlformats.org/officeDocument/2006/relationships/hyperlink" Target="https://github.com/LC1332/Luotuo-Text-Embedding" TargetMode="External"/><Relationship Id="rId1" Type="http://schemas.openxmlformats.org/officeDocument/2006/relationships/hyperlink" Target="https://blog.csdn.net/qq_38293297/article/details/108711288" TargetMode="Externa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76.xml"/><Relationship Id="rId4" Type="http://schemas.openxmlformats.org/officeDocument/2006/relationships/hyperlink" Target="https://arxiv.org/abs/2201.11903" TargetMode="Externa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8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79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80.xml"/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1.xml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8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83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4.xml"/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4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65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66.xml"/><Relationship Id="rId3" Type="http://schemas.openxmlformats.org/officeDocument/2006/relationships/hyperlink" Target="https://hanlp.hankcs.com/docs/annotations/tok/index.html" TargetMode="External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67.xml"/><Relationship Id="rId5" Type="http://schemas.openxmlformats.org/officeDocument/2006/relationships/hyperlink" Target="https://www.bilibili.com/video/BV1Wv411h7kN" TargetMode="Externa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68.xml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3" Type="http://schemas.openxmlformats.org/officeDocument/2006/relationships/image" Target="../media/image10.png"/><Relationship Id="rId2" Type="http://schemas.openxmlformats.org/officeDocument/2006/relationships/hyperlink" Target="https://www.mdpi.com/2227-9717/11/2/474" TargetMode="External"/><Relationship Id="rId1" Type="http://schemas.openxmlformats.org/officeDocument/2006/relationships/hyperlink" Target="https://zhuanlan.zhihu.com/p/63184325" TargetMode="Externa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12.png"/><Relationship Id="rId7" Type="http://schemas.openxmlformats.org/officeDocument/2006/relationships/hyperlink" Target="https://www.telusinternational.com/insights/ai-data/article/difference-between-cnn-and-rnn" TargetMode="External"/><Relationship Id="rId6" Type="http://schemas.openxmlformats.org/officeDocument/2006/relationships/hyperlink" Target="https://www.bilibili.com/video/BV1q3411U7Hi" TargetMode="External"/><Relationship Id="rId5" Type="http://schemas.openxmlformats.org/officeDocument/2006/relationships/hyperlink" Target="https://www.bilibili.com/video/BV1pu411o7BE" TargetMode="External"/><Relationship Id="rId4" Type="http://schemas.openxmlformats.org/officeDocument/2006/relationships/hyperlink" Target="https://arxiv.org/abs/1706.03762" TargetMode="External"/><Relationship Id="rId3" Type="http://schemas.openxmlformats.org/officeDocument/2006/relationships/hyperlink" Target="https://www.bilibili.com/video/BV1SL4y1s7LQ/?t=53m44s" TargetMode="External"/><Relationship Id="rId2" Type="http://schemas.openxmlformats.org/officeDocument/2006/relationships/hyperlink" Target="https://arxiv.org/abs/2103.00020" TargetMode="External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69.xml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hyperlink" Target="https://www.bilibili.com/video/BV1Wv411h7kN/?p=38" TargetMode="Externa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70.xml"/><Relationship Id="rId1" Type="http://schemas.openxmlformats.org/officeDocument/2006/relationships/hyperlink" Target="https://www.telusinternational.com/insights/ai-data/article/difference-between-cnn-and-rn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180080" y="2252345"/>
            <a:ext cx="5300980" cy="497205"/>
          </a:xfrm>
          <a:prstGeom prst="rect">
            <a:avLst/>
          </a:prstGeom>
          <a:noFill/>
        </p:spPr>
        <p:txBody>
          <a:bodyPr vert="horz"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l">
              <a:lnSpc>
                <a:spcPct val="110000"/>
              </a:lnSpc>
              <a:defRPr/>
            </a:pPr>
            <a:r>
              <a:rPr lang="en-US" altLang="zh-CN" sz="2400" dirty="0">
                <a:solidFill>
                  <a:schemeClr val="tx1"/>
                </a:solidFill>
                <a:effectLst/>
                <a:latin typeface="+mj-ea"/>
                <a:ea typeface="+mj-ea"/>
                <a:cs typeface="汉仪中黑简" panose="02010600000101010101" charset="-122"/>
                <a:sym typeface="汉仪综艺体繁" panose="02010600000101010101" charset="-122"/>
              </a:rPr>
              <a:t>行动决策与环境感知的任务协同分析</a:t>
            </a:r>
            <a:endParaRPr lang="en-US" altLang="zh-CN" sz="2400" dirty="0">
              <a:solidFill>
                <a:schemeClr val="tx1"/>
              </a:solidFill>
              <a:effectLst/>
              <a:latin typeface="+mj-ea"/>
              <a:ea typeface="+mj-ea"/>
              <a:cs typeface="汉仪中黑简" panose="02010600000101010101" charset="-122"/>
              <a:sym typeface="汉仪综艺体繁" panose="02010600000101010101" charset="-122"/>
            </a:endParaRPr>
          </a:p>
        </p:txBody>
      </p:sp>
      <p:pic>
        <p:nvPicPr>
          <p:cNvPr id="6" name="图片 5"/>
          <p:cNvPicPr preferRelativeResize="0">
            <a:picLocks noChangeAspect="1"/>
          </p:cNvPicPr>
          <p:nvPr/>
        </p:nvPicPr>
        <p:blipFill>
          <a:blip r:embed="rId1">
            <a:alphaModFix amt="52000"/>
          </a:blip>
          <a:stretch>
            <a:fillRect/>
          </a:stretch>
        </p:blipFill>
        <p:spPr>
          <a:xfrm>
            <a:off x="1435100" y="3765550"/>
            <a:ext cx="2610485" cy="2566035"/>
          </a:xfrm>
          <a:prstGeom prst="rect">
            <a:avLst/>
          </a:prstGeom>
          <a:blipFill rotWithShape="1">
            <a:blip r:embed="rId2">
              <a:alphaModFix amt="12000"/>
            </a:blip>
          </a:blipFill>
        </p:spPr>
      </p:pic>
      <p:sp>
        <p:nvSpPr>
          <p:cNvPr id="9" name="文本框 8"/>
          <p:cNvSpPr txBox="1"/>
          <p:nvPr/>
        </p:nvSpPr>
        <p:spPr>
          <a:xfrm>
            <a:off x="862330" y="1125855"/>
            <a:ext cx="10020935" cy="1173480"/>
          </a:xfrm>
          <a:prstGeom prst="rect">
            <a:avLst/>
          </a:prstGeom>
          <a:noFill/>
        </p:spPr>
        <p:txBody>
          <a:bodyPr vert="horz" wrap="none" rtlCol="0" anchor="t" anchorCtr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l">
              <a:lnSpc>
                <a:spcPct val="110000"/>
              </a:lnSpc>
              <a:defRPr/>
            </a:pPr>
            <a:r>
              <a:rPr lang="zh-CN" altLang="en-US" sz="3200" dirty="0">
                <a:solidFill>
                  <a:schemeClr val="tx1"/>
                </a:solidFill>
                <a:effectLst/>
                <a:latin typeface="+mj-ea"/>
                <a:ea typeface="+mj-ea"/>
                <a:cs typeface="+mj-ea"/>
                <a:sym typeface="汉仪综艺体繁" panose="02010600000101010101" charset="-122"/>
              </a:rPr>
              <a:t>协同指令与</a:t>
            </a:r>
            <a:r>
              <a:rPr lang="zh-CN" altLang="en-US" sz="3200" dirty="0">
                <a:effectLst/>
                <a:latin typeface="+mj-ea"/>
                <a:ea typeface="+mj-ea"/>
                <a:cs typeface="+mj-ea"/>
                <a:sym typeface="汉仪综艺体繁" panose="02010600000101010101" charset="-122"/>
              </a:rPr>
              <a:t>Transformers</a:t>
            </a:r>
            <a:r>
              <a:rPr lang="zh-CN" altLang="en-US" sz="3200" dirty="0">
                <a:solidFill>
                  <a:schemeClr val="tx1"/>
                </a:solidFill>
                <a:effectLst/>
                <a:latin typeface="+mj-ea"/>
                <a:ea typeface="+mj-ea"/>
                <a:cs typeface="+mj-ea"/>
                <a:sym typeface="汉仪综艺体繁" panose="02010600000101010101" charset="-122"/>
              </a:rPr>
              <a:t>感知</a:t>
            </a:r>
            <a:r>
              <a:rPr lang="en-US" altLang="zh-CN" sz="3200" dirty="0">
                <a:solidFill>
                  <a:schemeClr val="tx1"/>
                </a:solidFill>
                <a:effectLst/>
                <a:latin typeface="+mj-ea"/>
                <a:ea typeface="+mj-ea"/>
                <a:cs typeface="+mj-ea"/>
                <a:sym typeface="汉仪综艺体繁" panose="02010600000101010101" charset="-122"/>
              </a:rPr>
              <a:t>对具体任务的作用和感知</a:t>
            </a:r>
            <a:endParaRPr lang="en-US" altLang="zh-CN" sz="3200" dirty="0">
              <a:solidFill>
                <a:schemeClr val="tx1"/>
              </a:solidFill>
              <a:effectLst/>
              <a:latin typeface="+mj-ea"/>
              <a:ea typeface="+mj-ea"/>
              <a:cs typeface="+mj-ea"/>
              <a:sym typeface="汉仪综艺体繁" panose="02010600000101010101" charset="-122"/>
            </a:endParaRPr>
          </a:p>
          <a:p>
            <a:pPr algn="l">
              <a:lnSpc>
                <a:spcPct val="110000"/>
              </a:lnSpc>
              <a:defRPr/>
            </a:pPr>
            <a:endParaRPr lang="en-US" altLang="zh-CN" sz="3200" dirty="0">
              <a:solidFill>
                <a:schemeClr val="tx1"/>
              </a:solidFill>
              <a:effectLst/>
              <a:latin typeface="+mj-ea"/>
              <a:ea typeface="+mj-ea"/>
              <a:cs typeface="+mj-ea"/>
              <a:sym typeface="汉仪综艺体繁" panose="02010600000101010101" charset="-122"/>
            </a:endParaRPr>
          </a:p>
        </p:txBody>
      </p:sp>
      <p:pic>
        <p:nvPicPr>
          <p:cNvPr id="12" name="图片 11" descr="flo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340" y="4161790"/>
            <a:ext cx="3590290" cy="18961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>
            <a:off x="10259695" y="5013960"/>
            <a:ext cx="1123950" cy="1649730"/>
            <a:chOff x="8057" y="5646"/>
            <a:chExt cx="3180" cy="466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043" y="7392"/>
              <a:ext cx="0" cy="382"/>
            </a:xfrm>
            <a:prstGeom prst="line">
              <a:avLst/>
            </a:prstGeom>
            <a:solidFill>
              <a:srgbClr val="0F4C83"/>
            </a:solidFill>
            <a:ln w="25400" cmpd="sng">
              <a:solidFill>
                <a:schemeClr val="tx2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015" y="7397"/>
              <a:ext cx="0" cy="382"/>
            </a:xfrm>
            <a:prstGeom prst="line">
              <a:avLst/>
            </a:prstGeom>
            <a:solidFill>
              <a:srgbClr val="0F4C83"/>
            </a:solidFill>
            <a:ln w="12700">
              <a:solidFill>
                <a:srgbClr val="0F4C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任意多边形 7"/>
            <p:cNvSpPr/>
            <p:nvPr/>
          </p:nvSpPr>
          <p:spPr>
            <a:xfrm>
              <a:off x="9726" y="5646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8057" y="7392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10043" y="8186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25400" cmpd="sng">
              <a:solidFill>
                <a:srgbClr val="5E75BA">
                  <a:alpha val="2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0015" y="8181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12700">
              <a:solidFill>
                <a:srgbClr val="0F4C8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多边形 12"/>
            <p:cNvSpPr/>
            <p:nvPr/>
          </p:nvSpPr>
          <p:spPr>
            <a:xfrm flipV="1">
              <a:off x="9726" y="8304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BD1DF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flipV="1">
              <a:off x="8057" y="7980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8CFDD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1525905" y="1700530"/>
            <a:ext cx="2451100" cy="6235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1779905" y="1816735"/>
            <a:ext cx="1759585" cy="391160"/>
          </a:xfrm>
          <a:prstGeom prst="roundRect">
            <a:avLst>
              <a:gd name="adj" fmla="val 50000"/>
            </a:avLst>
          </a:prstGeom>
          <a:solidFill>
            <a:srgbClr val="0F4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026285" y="1831975"/>
            <a:ext cx="1276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zh-CN" altLang="en-US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行动决策</a:t>
            </a:r>
            <a:endParaRPr lang="zh-CN" altLang="en-US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733925" y="1700530"/>
            <a:ext cx="2658745" cy="6235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5175885" y="1816735"/>
            <a:ext cx="1759585" cy="391160"/>
          </a:xfrm>
          <a:prstGeom prst="roundRect">
            <a:avLst>
              <a:gd name="adj" fmla="val 50000"/>
            </a:avLst>
          </a:prstGeom>
          <a:solidFill>
            <a:srgbClr val="0F4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422265" y="1831975"/>
            <a:ext cx="1276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en-US" altLang="zh-CN" dirty="0">
                <a:solidFill>
                  <a:schemeClr val="bg1"/>
                </a:solidFill>
                <a:effectLst/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汉仪综艺体繁" panose="02010600000101010101" charset="-122"/>
              </a:rPr>
              <a:t>环境感知</a:t>
            </a:r>
            <a:endParaRPr lang="en-US" altLang="zh-CN" dirty="0" smtClean="0">
              <a:solidFill>
                <a:schemeClr val="bg1"/>
              </a:solidFill>
              <a:effectLst/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  <a:sym typeface="汉仪综艺体繁" panose="02010600000101010101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134350" y="1700530"/>
            <a:ext cx="2654300" cy="6235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8561705" y="1854200"/>
            <a:ext cx="1759585" cy="391160"/>
          </a:xfrm>
          <a:prstGeom prst="roundRect">
            <a:avLst>
              <a:gd name="adj" fmla="val 50000"/>
            </a:avLst>
          </a:prstGeom>
          <a:solidFill>
            <a:srgbClr val="0F4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8808085" y="1869440"/>
            <a:ext cx="1276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en-US" altLang="zh-CN" dirty="0">
                <a:solidFill>
                  <a:schemeClr val="bg1"/>
                </a:solidFill>
                <a:effectLst/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  <a:sym typeface="汉仪综艺体繁" panose="02010600000101010101" charset="-122"/>
              </a:rPr>
              <a:t>任务协同</a:t>
            </a:r>
            <a:endParaRPr lang="en-US" altLang="zh-CN" dirty="0" smtClean="0">
              <a:solidFill>
                <a:schemeClr val="bg1"/>
              </a:solidFill>
              <a:effectLst/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  <a:sym typeface="汉仪综艺体繁" panose="02010600000101010101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400" smtClean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问题</a:t>
            </a:r>
            <a:endParaRPr lang="zh-CN" altLang="en-US" sz="2400" smtClean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0495" y="3410585"/>
            <a:ext cx="9069705" cy="20237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4585881" y="1800601"/>
            <a:ext cx="3020239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3800" b="1" dirty="0">
                <a:solidFill>
                  <a:schemeClr val="bg1">
                    <a:lumMod val="50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汉仪中宋简" panose="02010600000101010101" charset="-128"/>
              </a:rPr>
              <a:t>02</a:t>
            </a:r>
            <a:endParaRPr lang="en-US" altLang="zh-CN" sz="13800" b="1" dirty="0">
              <a:solidFill>
                <a:schemeClr val="bg1">
                  <a:lumMod val="50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54028" y="3547110"/>
            <a:ext cx="1083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汉仪中宋简" panose="02010600000101010101" charset="-128"/>
              </a:rPr>
              <a:t>行动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汉仪中宋简" panose="02010600000101010101" charset="-128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729296" y="1734613"/>
            <a:ext cx="2733408" cy="2916665"/>
          </a:xfrm>
          <a:prstGeom prst="rect">
            <a:avLst/>
          </a:prstGeom>
          <a:noFill/>
          <a:ln w="19050">
            <a:solidFill>
              <a:srgbClr val="0F4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029479" y="3096998"/>
            <a:ext cx="2513635" cy="1642858"/>
            <a:chOff x="6501056" y="2340604"/>
            <a:chExt cx="2513635" cy="1642858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9014691" y="2340604"/>
              <a:ext cx="0" cy="1642858"/>
            </a:xfrm>
            <a:prstGeom prst="line">
              <a:avLst/>
            </a:prstGeom>
            <a:ln>
              <a:solidFill>
                <a:srgbClr val="0F4C83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6501056" y="3983462"/>
              <a:ext cx="2513635" cy="0"/>
            </a:xfrm>
            <a:prstGeom prst="line">
              <a:avLst/>
            </a:prstGeom>
            <a:ln>
              <a:solidFill>
                <a:srgbClr val="0F4C83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7" name="Rectangle 23"/>
          <p:cNvSpPr/>
          <p:nvPr/>
        </p:nvSpPr>
        <p:spPr>
          <a:xfrm>
            <a:off x="4798726" y="3993571"/>
            <a:ext cx="2658267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ctr" hangingPunct="0">
              <a:lnSpc>
                <a:spcPct val="150000"/>
              </a:lnSpc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j-ea"/>
                <a:sym typeface="+mn-lt"/>
              </a:rPr>
              <a:t>“行动”和“推理”之间的紧密协同作用使人类能够快速学习新任务，并执行强有力的决策或推理，即使是在以前看不见的情况下或面临信息不确定性</a:t>
            </a:r>
            <a:endParaRPr lang="en-US" altLang="zh-CN" sz="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j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 bldLvl="0" animBg="1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>
            <a:off x="10259695" y="5013960"/>
            <a:ext cx="1123950" cy="1649730"/>
            <a:chOff x="8057" y="5646"/>
            <a:chExt cx="3180" cy="466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043" y="7392"/>
              <a:ext cx="0" cy="382"/>
            </a:xfrm>
            <a:prstGeom prst="line">
              <a:avLst/>
            </a:prstGeom>
            <a:solidFill>
              <a:srgbClr val="0F4C83"/>
            </a:solidFill>
            <a:ln w="25400" cmpd="sng">
              <a:solidFill>
                <a:schemeClr val="tx2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015" y="7397"/>
              <a:ext cx="0" cy="382"/>
            </a:xfrm>
            <a:prstGeom prst="line">
              <a:avLst/>
            </a:prstGeom>
            <a:solidFill>
              <a:srgbClr val="0F4C83"/>
            </a:solidFill>
            <a:ln w="12700">
              <a:solidFill>
                <a:srgbClr val="0F4C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任意多边形 7"/>
            <p:cNvSpPr/>
            <p:nvPr/>
          </p:nvSpPr>
          <p:spPr>
            <a:xfrm>
              <a:off x="9726" y="5646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8057" y="7392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10043" y="8186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25400" cmpd="sng">
              <a:solidFill>
                <a:srgbClr val="5E75BA">
                  <a:alpha val="2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0015" y="8181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12700">
              <a:solidFill>
                <a:srgbClr val="0F4C8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多边形 12"/>
            <p:cNvSpPr/>
            <p:nvPr/>
          </p:nvSpPr>
          <p:spPr>
            <a:xfrm flipV="1">
              <a:off x="9726" y="8304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BD1DF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flipV="1">
              <a:off x="8057" y="7980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8CFDD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400" smtClean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行动</a:t>
            </a:r>
            <a:endParaRPr lang="zh-CN" altLang="en-US" sz="2400" smtClean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801495" y="3410585"/>
            <a:ext cx="8575040" cy="2701925"/>
            <a:chOff x="2631" y="5371"/>
            <a:chExt cx="13504" cy="4255"/>
          </a:xfrm>
        </p:grpSpPr>
        <p:sp>
          <p:nvSpPr>
            <p:cNvPr id="5" name="矩形 4"/>
            <p:cNvSpPr/>
            <p:nvPr/>
          </p:nvSpPr>
          <p:spPr>
            <a:xfrm>
              <a:off x="2631" y="5371"/>
              <a:ext cx="6284" cy="42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9976" y="5371"/>
              <a:ext cx="6159" cy="42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汉仪中宋简" panose="02010600000101010101" charset="-128"/>
                <a:ea typeface="汉仪中宋简" panose="02010600000101010101" charset="-128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798" y="5801"/>
              <a:ext cx="4378" cy="38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40000"/>
                </a:lnSpc>
              </a:pPr>
              <a:r>
                <a:rPr lang="zh-CN" altLang="en-US" smtClean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考虑有固定策略π，研究其相关的行为。机器理解逻辑控制单元，寻求最大化价值的策略，这一概念与最优路径的概念密切相关。</a:t>
              </a:r>
              <a:endParaRPr lang="zh-CN" altLang="en-US" smtClean="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1189" y="5801"/>
              <a:ext cx="4378" cy="25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40000"/>
                </a:lnSpc>
              </a:pPr>
              <a:r>
                <a:rPr lang="zh-CN" altLang="en-US" smtClean="0">
                  <a:latin typeface="+mn-ea"/>
                  <a:sym typeface="+mn-ea"/>
                </a:rPr>
                <a:t>一系列最优策略相对应的值分布，</a:t>
              </a:r>
              <a:endParaRPr lang="zh-CN" altLang="en-US" smtClean="0">
                <a:solidFill>
                  <a:schemeClr val="tx1"/>
                </a:solidFill>
                <a:latin typeface="+mn-ea"/>
                <a:sym typeface="+mn-ea"/>
              </a:endParaRPr>
            </a:p>
            <a:p>
              <a:pPr algn="l">
                <a:lnSpc>
                  <a:spcPct val="140000"/>
                </a:lnSpc>
              </a:pPr>
              <a:r>
                <a:rPr lang="zh-CN" altLang="en-US" smtClean="0">
                  <a:solidFill>
                    <a:schemeClr val="tx1"/>
                  </a:solidFill>
                  <a:latin typeface="+mn-ea"/>
                  <a:sym typeface="+mn-ea"/>
                </a:rPr>
                <a:t>策略分布图可以直观的展示</a:t>
              </a:r>
              <a:endParaRPr lang="zh-CN" altLang="en-US" smtClean="0">
                <a:solidFill>
                  <a:schemeClr val="tx1"/>
                </a:solidFill>
                <a:latin typeface="+mn-ea"/>
                <a:sym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631" y="5371"/>
              <a:ext cx="452" cy="4255"/>
            </a:xfrm>
            <a:prstGeom prst="rect">
              <a:avLst/>
            </a:prstGeom>
            <a:solidFill>
              <a:srgbClr val="02497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976" y="5371"/>
              <a:ext cx="452" cy="4255"/>
            </a:xfrm>
            <a:prstGeom prst="rect">
              <a:avLst/>
            </a:prstGeom>
            <a:solidFill>
              <a:srgbClr val="02497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汉仪中宋简" panose="02010600000101010101" charset="-128"/>
                <a:ea typeface="汉仪中宋简" panose="02010600000101010101" charset="-128"/>
              </a:endParaRPr>
            </a:p>
          </p:txBody>
        </p:sp>
      </p:grpSp>
      <p:pic>
        <p:nvPicPr>
          <p:cNvPr id="21" name="图片 20"/>
          <p:cNvPicPr preferRelativeResize="0">
            <a:picLocks noChangeAspect="1"/>
          </p:cNvPicPr>
          <p:nvPr/>
        </p:nvPicPr>
        <p:blipFill>
          <a:blip r:embed="rId1">
            <a:alphaModFix amt="61000"/>
          </a:blip>
          <a:stretch>
            <a:fillRect/>
          </a:stretch>
        </p:blipFill>
        <p:spPr>
          <a:xfrm>
            <a:off x="2088515" y="1363980"/>
            <a:ext cx="1519555" cy="1816735"/>
          </a:xfrm>
          <a:prstGeom prst="rect">
            <a:avLst/>
          </a:prstGeom>
          <a:blipFill rotWithShape="1">
            <a:blip r:embed="rId2">
              <a:alphaModFix amt="28000"/>
            </a:blip>
            <a:tile tx="0" ty="0" sx="100000" sy="100000" flip="none" algn="tl"/>
          </a:blipFill>
        </p:spPr>
      </p:pic>
      <p:pic>
        <p:nvPicPr>
          <p:cNvPr id="22" name="图片 21"/>
          <p:cNvPicPr preferRelativeResize="0">
            <a:picLocks noChangeAspect="1"/>
          </p:cNvPicPr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6752590" y="1317625"/>
            <a:ext cx="3718560" cy="1862455"/>
          </a:xfrm>
          <a:prstGeom prst="rect">
            <a:avLst/>
          </a:prstGeom>
          <a:blipFill rotWithShape="1">
            <a:blip r:embed="rId2">
              <a:alphaModFix amt="28000"/>
            </a:blip>
            <a:tile tx="0" ty="0" sx="100000" sy="100000" flip="none" algn="tl"/>
          </a:blipFill>
        </p:spPr>
      </p:pic>
      <p:sp>
        <p:nvSpPr>
          <p:cNvPr id="60" name="文本框 59"/>
          <p:cNvSpPr txBox="1"/>
          <p:nvPr/>
        </p:nvSpPr>
        <p:spPr>
          <a:xfrm>
            <a:off x="9725978" y="5722620"/>
            <a:ext cx="1723390" cy="321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l"/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东文宋体" charset="0"/>
                <a:ea typeface="东文宋体" charset="0"/>
                <a:cs typeface="+mn-ea"/>
                <a:sym typeface="+mn-lt"/>
                <a:hlinkClick r:id="rId4" action="ppaction://hlinkfile"/>
              </a:rPr>
              <a:t>①</a:t>
            </a:r>
            <a:endParaRPr lang="zh-CN" altLang="en-US" sz="1500" dirty="0">
              <a:solidFill>
                <a:schemeClr val="bg1">
                  <a:lumMod val="50000"/>
                </a:schemeClr>
              </a:solidFill>
              <a:latin typeface="东文宋体" charset="0"/>
              <a:ea typeface="东文宋体" charset="0"/>
              <a:cs typeface="+mn-ea"/>
              <a:sym typeface="+mn-lt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>
            <a:off x="10259695" y="5013960"/>
            <a:ext cx="1123950" cy="1649730"/>
            <a:chOff x="8057" y="5646"/>
            <a:chExt cx="3180" cy="466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043" y="7392"/>
              <a:ext cx="0" cy="382"/>
            </a:xfrm>
            <a:prstGeom prst="line">
              <a:avLst/>
            </a:prstGeom>
            <a:solidFill>
              <a:srgbClr val="0F4C83"/>
            </a:solidFill>
            <a:ln w="25400" cmpd="sng">
              <a:solidFill>
                <a:schemeClr val="tx2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015" y="7397"/>
              <a:ext cx="0" cy="382"/>
            </a:xfrm>
            <a:prstGeom prst="line">
              <a:avLst/>
            </a:prstGeom>
            <a:solidFill>
              <a:srgbClr val="0F4C83"/>
            </a:solidFill>
            <a:ln w="12700">
              <a:solidFill>
                <a:srgbClr val="0F4C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任意多边形 7"/>
            <p:cNvSpPr/>
            <p:nvPr/>
          </p:nvSpPr>
          <p:spPr>
            <a:xfrm>
              <a:off x="9726" y="5646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8057" y="7392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10043" y="8186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25400" cmpd="sng">
              <a:solidFill>
                <a:srgbClr val="5E75BA">
                  <a:alpha val="2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0015" y="8181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12700">
              <a:solidFill>
                <a:srgbClr val="0F4C8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多边形 12"/>
            <p:cNvSpPr/>
            <p:nvPr/>
          </p:nvSpPr>
          <p:spPr>
            <a:xfrm flipV="1">
              <a:off x="9726" y="8304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BD1DF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flipV="1">
              <a:off x="8057" y="7980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8CFDD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242695" y="1216660"/>
            <a:ext cx="3749675" cy="56146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mtClean="0">
                <a:latin typeface="+mn-ea"/>
                <a:sym typeface="+mn-ea"/>
              </a:rPr>
              <a:t>监督学习</a:t>
            </a:r>
            <a:endParaRPr lang="zh-CN" altLang="en-US" smtClean="0">
              <a:latin typeface="+mn-ea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23710" y="3994785"/>
            <a:ext cx="3749675" cy="56155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mtClean="0">
                <a:latin typeface="+mn-ea"/>
                <a:sym typeface="+mn-ea"/>
              </a:rPr>
              <a:t>强</a:t>
            </a:r>
            <a:r>
              <a:rPr lang="zh-CN" altLang="en-US" smtClean="0">
                <a:latin typeface="+mn-ea"/>
                <a:sym typeface="+mn-ea"/>
              </a:rPr>
              <a:t>化学习</a:t>
            </a:r>
            <a:endParaRPr lang="zh-CN" altLang="en-US" smtClean="0">
              <a:latin typeface="汉仪中宋简" panose="02010600000101010101" charset="-128"/>
              <a:ea typeface="汉仪中宋简" panose="02010600000101010101" charset="-128"/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400" smtClean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行动</a:t>
            </a:r>
            <a:endParaRPr lang="zh-CN" altLang="en-US" sz="2400" smtClean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40155" y="2960370"/>
            <a:ext cx="3749675" cy="561546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mtClean="0">
                <a:latin typeface="+mn-ea"/>
                <a:sym typeface="+mn-ea"/>
              </a:rPr>
              <a:t>无监督学习</a:t>
            </a:r>
            <a:endParaRPr lang="zh-CN" altLang="en-US" smtClean="0">
              <a:latin typeface="+mn-ea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40155" y="2088515"/>
            <a:ext cx="3749675" cy="56146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mtClean="0">
                <a:latin typeface="+mn-ea"/>
                <a:sym typeface="+mn-ea"/>
              </a:rPr>
              <a:t>自监督学习</a:t>
            </a:r>
            <a:endParaRPr lang="zh-CN" altLang="en-US" smtClean="0">
              <a:latin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61000"/>
          </a:blip>
          <a:stretch>
            <a:fillRect/>
          </a:stretch>
        </p:blipFill>
        <p:spPr>
          <a:xfrm>
            <a:off x="7515860" y="2482215"/>
            <a:ext cx="3435985" cy="1264285"/>
          </a:xfrm>
          <a:prstGeom prst="rect">
            <a:avLst/>
          </a:prstGeom>
          <a:blipFill>
            <a:blip r:embed="rId2">
              <a:alphaModFix amt="29000"/>
            </a:blip>
            <a:tile tx="0" ty="0" sx="100000" sy="100000" flip="none" algn="tl"/>
          </a:blipFill>
        </p:spPr>
      </p:pic>
      <p:sp>
        <p:nvSpPr>
          <p:cNvPr id="16" name="文本框 15"/>
          <p:cNvSpPr txBox="1"/>
          <p:nvPr/>
        </p:nvSpPr>
        <p:spPr>
          <a:xfrm>
            <a:off x="6823710" y="4740275"/>
            <a:ext cx="3749675" cy="56155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mtClean="0">
                <a:latin typeface="+mn-ea"/>
                <a:sym typeface="+mn-ea"/>
              </a:rPr>
              <a:t>深度强化学习</a:t>
            </a:r>
            <a:endParaRPr lang="zh-CN" altLang="en-US" smtClean="0">
              <a:latin typeface="+mn-ea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725978" y="5722620"/>
            <a:ext cx="1723390" cy="321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l"/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东文宋体" charset="0"/>
                <a:ea typeface="东文宋体" charset="0"/>
                <a:cs typeface="+mn-ea"/>
                <a:sym typeface="+mn-lt"/>
                <a:hlinkClick r:id="rId3" action="ppaction://hlinkfile"/>
              </a:rPr>
              <a:t>①</a:t>
            </a:r>
            <a:endParaRPr lang="zh-CN" altLang="en-US" sz="1500" dirty="0">
              <a:solidFill>
                <a:schemeClr val="bg1">
                  <a:lumMod val="50000"/>
                </a:schemeClr>
              </a:solidFill>
              <a:latin typeface="东文宋体" charset="0"/>
              <a:ea typeface="东文宋体" charset="0"/>
              <a:cs typeface="+mn-ea"/>
              <a:sym typeface="+mn-lt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>
            <a:off x="10259695" y="5013960"/>
            <a:ext cx="1123950" cy="1649730"/>
            <a:chOff x="8057" y="5646"/>
            <a:chExt cx="3180" cy="466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043" y="7392"/>
              <a:ext cx="0" cy="382"/>
            </a:xfrm>
            <a:prstGeom prst="line">
              <a:avLst/>
            </a:prstGeom>
            <a:solidFill>
              <a:srgbClr val="0F4C83"/>
            </a:solidFill>
            <a:ln w="25400" cmpd="sng">
              <a:solidFill>
                <a:schemeClr val="tx2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015" y="7397"/>
              <a:ext cx="0" cy="382"/>
            </a:xfrm>
            <a:prstGeom prst="line">
              <a:avLst/>
            </a:prstGeom>
            <a:solidFill>
              <a:srgbClr val="0F4C83"/>
            </a:solidFill>
            <a:ln w="12700">
              <a:solidFill>
                <a:srgbClr val="0F4C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任意多边形 7"/>
            <p:cNvSpPr/>
            <p:nvPr/>
          </p:nvSpPr>
          <p:spPr>
            <a:xfrm>
              <a:off x="9726" y="5646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8057" y="7392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10043" y="8186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25400" cmpd="sng">
              <a:solidFill>
                <a:srgbClr val="5E75BA">
                  <a:alpha val="2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0015" y="8181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12700">
              <a:solidFill>
                <a:srgbClr val="0F4C8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多边形 12"/>
            <p:cNvSpPr/>
            <p:nvPr/>
          </p:nvSpPr>
          <p:spPr>
            <a:xfrm flipV="1">
              <a:off x="9726" y="8304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BD1DF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flipV="1">
              <a:off x="8057" y="7980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8CFDD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03605" y="1569720"/>
            <a:ext cx="1778000" cy="56155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mtClean="0">
                <a:latin typeface="+mn-ea"/>
                <a:sym typeface="+mn-ea"/>
              </a:rPr>
              <a:t>词向量蒸馏</a:t>
            </a:r>
            <a:endParaRPr lang="zh-CN" altLang="en-US" smtClean="0">
              <a:latin typeface="+mn-ea"/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400" smtClean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行动</a:t>
            </a:r>
            <a:endParaRPr lang="zh-CN" altLang="en-US" sz="2400" smtClean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1065" y="2456815"/>
            <a:ext cx="1778000" cy="565898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mtClean="0">
                <a:latin typeface="+mn-ea"/>
                <a:sym typeface="+mn-ea"/>
              </a:rPr>
              <a:t>语义空间检测</a:t>
            </a:r>
            <a:endParaRPr lang="zh-CN" altLang="en-US" smtClean="0">
              <a:latin typeface="+mn-ea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725978" y="5722620"/>
            <a:ext cx="1723390" cy="321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l"/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东文宋体" charset="0"/>
                <a:ea typeface="东文宋体" charset="0"/>
                <a:cs typeface="+mn-ea"/>
                <a:sym typeface="+mn-lt"/>
                <a:hlinkClick r:id="rId1" action="ppaction://hlinkfile"/>
              </a:rPr>
              <a:t>①</a:t>
            </a:r>
            <a:r>
              <a:rPr lang="en-US" altLang="zh-CN" sz="1500" dirty="0">
                <a:solidFill>
                  <a:schemeClr val="bg1">
                    <a:lumMod val="50000"/>
                  </a:schemeClr>
                </a:solidFill>
                <a:latin typeface="东文宋体" charset="0"/>
                <a:ea typeface="东文宋体" charset="0"/>
                <a:cs typeface="+mn-ea"/>
                <a:sym typeface="+mn-lt"/>
              </a:rPr>
              <a:t> </a:t>
            </a:r>
            <a:r>
              <a:rPr lang="en-US" altLang="zh-CN" sz="1500" dirty="0">
                <a:solidFill>
                  <a:schemeClr val="bg1">
                    <a:lumMod val="50000"/>
                  </a:schemeClr>
                </a:solidFill>
                <a:latin typeface="东文宋体" charset="0"/>
                <a:ea typeface="东文宋体" charset="0"/>
                <a:cs typeface="+mn-ea"/>
                <a:sym typeface="+mn-lt"/>
                <a:hlinkClick r:id="rId2" action="ppaction://hlinkfile"/>
              </a:rPr>
              <a:t>②</a:t>
            </a:r>
            <a:endParaRPr lang="en-US" altLang="zh-CN" sz="1500" dirty="0">
              <a:solidFill>
                <a:schemeClr val="bg1">
                  <a:lumMod val="50000"/>
                </a:schemeClr>
              </a:solidFill>
              <a:latin typeface="东文宋体" charset="0"/>
              <a:ea typeface="东文宋体" charset="0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443605" y="1473835"/>
            <a:ext cx="5740400" cy="2649220"/>
          </a:xfrm>
          <a:prstGeom prst="rect">
            <a:avLst/>
          </a:prstGeom>
          <a:blipFill>
            <a:blip r:embed="rId4">
              <a:alphaModFix amt="29000"/>
            </a:blip>
            <a:tile tx="0" ty="0" sx="100000" sy="100000" flip="none" algn="tl"/>
          </a:blipFill>
        </p:spPr>
      </p:pic>
      <p:sp>
        <p:nvSpPr>
          <p:cNvPr id="3" name="文本框 2"/>
          <p:cNvSpPr txBox="1"/>
          <p:nvPr/>
        </p:nvSpPr>
        <p:spPr>
          <a:xfrm>
            <a:off x="3599815" y="4343400"/>
            <a:ext cx="1344930" cy="56155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mtClean="0">
                <a:latin typeface="+mn-ea"/>
                <a:sym typeface="+mn-ea"/>
              </a:rPr>
              <a:t>全量调参</a:t>
            </a:r>
            <a:endParaRPr lang="zh-CN" altLang="en-US" smtClean="0">
              <a:latin typeface="+mn-ea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47995" y="4343400"/>
            <a:ext cx="1344930" cy="56155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mtClean="0">
                <a:latin typeface="+mn-ea"/>
                <a:sym typeface="+mn-ea"/>
              </a:rPr>
              <a:t>低秩调参</a:t>
            </a:r>
            <a:endParaRPr lang="zh-CN" altLang="en-US" smtClean="0">
              <a:latin typeface="+mn-ea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平行四边形 52"/>
          <p:cNvSpPr/>
          <p:nvPr/>
        </p:nvSpPr>
        <p:spPr>
          <a:xfrm>
            <a:off x="772795" y="2160905"/>
            <a:ext cx="1317625" cy="2649855"/>
          </a:xfrm>
          <a:prstGeom prst="parallelogram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4" name="平行四边形 53"/>
          <p:cNvSpPr/>
          <p:nvPr/>
        </p:nvSpPr>
        <p:spPr>
          <a:xfrm>
            <a:off x="1952625" y="2160905"/>
            <a:ext cx="1402080" cy="2649855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55" name="直接连接符 54"/>
          <p:cNvCxnSpPr/>
          <p:nvPr/>
        </p:nvCxnSpPr>
        <p:spPr>
          <a:xfrm>
            <a:off x="6690360" y="2255520"/>
            <a:ext cx="4483100" cy="0"/>
          </a:xfrm>
          <a:prstGeom prst="line">
            <a:avLst/>
          </a:prstGeom>
          <a:ln>
            <a:solidFill>
              <a:srgbClr val="0249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6690360" y="3646170"/>
            <a:ext cx="4483100" cy="0"/>
          </a:xfrm>
          <a:prstGeom prst="line">
            <a:avLst/>
          </a:prstGeom>
          <a:ln>
            <a:solidFill>
              <a:srgbClr val="0249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6690325" y="2423149"/>
            <a:ext cx="454595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不同任务适配找到了一条不用重新训练捷径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另一条道路？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659210" y="3727945"/>
            <a:ext cx="4545958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模型的策略可被理解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神经网络用自然语言连接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  <a:buClrTx/>
              <a:buSzTx/>
              <a:buNone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控制反转至“prompt”(Inversion of Control)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平行四边形 60"/>
          <p:cNvSpPr/>
          <p:nvPr/>
        </p:nvSpPr>
        <p:spPr>
          <a:xfrm>
            <a:off x="909955" y="2161540"/>
            <a:ext cx="1219835" cy="2649220"/>
          </a:xfrm>
          <a:prstGeom prst="parallelogram">
            <a:avLst/>
          </a:prstGeom>
          <a:blipFill dpi="0" rotWithShape="1">
            <a:blip r:embed="rId1" cstate="print">
              <a:alphaModFix amt="6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2" name="平行四边形 61"/>
          <p:cNvSpPr/>
          <p:nvPr/>
        </p:nvSpPr>
        <p:spPr>
          <a:xfrm>
            <a:off x="2090420" y="2160905"/>
            <a:ext cx="1211580" cy="2649855"/>
          </a:xfrm>
          <a:prstGeom prst="parallelogram">
            <a:avLst>
              <a:gd name="adj" fmla="val 27427"/>
            </a:avLst>
          </a:prstGeom>
          <a:blipFill dpi="0" rotWithShape="1">
            <a:blip r:embed="rId2" cstate="print">
              <a:alphaModFix amt="6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6690360" y="5481320"/>
            <a:ext cx="4483100" cy="0"/>
          </a:xfrm>
          <a:prstGeom prst="line">
            <a:avLst/>
          </a:prstGeom>
          <a:ln>
            <a:solidFill>
              <a:srgbClr val="0249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18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行动</a:t>
            </a:r>
            <a:endParaRPr lang="zh-CN" altLang="en-US" sz="2400" smtClean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3270250" y="2160270"/>
            <a:ext cx="1402080" cy="2694940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/>
          </a:p>
        </p:txBody>
      </p:sp>
      <p:sp>
        <p:nvSpPr>
          <p:cNvPr id="5" name="平行四边形 4"/>
          <p:cNvSpPr/>
          <p:nvPr/>
        </p:nvSpPr>
        <p:spPr>
          <a:xfrm>
            <a:off x="3435985" y="2160905"/>
            <a:ext cx="1398270" cy="2726690"/>
          </a:xfrm>
          <a:prstGeom prst="parallelogram">
            <a:avLst/>
          </a:prstGeom>
          <a:blipFill rotWithShape="1">
            <a:blip r:embed="rId3">
              <a:alphaModFix amt="6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725978" y="5722620"/>
            <a:ext cx="1723390" cy="321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l"/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东文宋体" charset="0"/>
                <a:ea typeface="东文宋体" charset="0"/>
                <a:cs typeface="+mn-ea"/>
                <a:sym typeface="+mn-lt"/>
                <a:hlinkClick r:id="rId4" action="ppaction://hlinkfile"/>
              </a:rPr>
              <a:t>①</a:t>
            </a:r>
            <a:endParaRPr lang="zh-CN" altLang="en-US" sz="1500" dirty="0">
              <a:solidFill>
                <a:schemeClr val="bg1">
                  <a:lumMod val="50000"/>
                </a:schemeClr>
              </a:solidFill>
              <a:latin typeface="东文宋体" charset="0"/>
              <a:ea typeface="东文宋体" charset="0"/>
              <a:cs typeface="+mn-ea"/>
              <a:sym typeface="+mn-lt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54" grpId="0" bldLvl="0" animBg="1"/>
      <p:bldP spid="58" grpId="0"/>
      <p:bldP spid="60" grpId="0"/>
      <p:bldP spid="61" grpId="0" bldLvl="0" animBg="1"/>
      <p:bldP spid="62" grpId="0" bldLvl="0" animBg="1"/>
      <p:bldP spid="4" grpId="0" bldLvl="0" animBg="1"/>
      <p:bldP spid="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98195" y="1614170"/>
            <a:ext cx="10821670" cy="4080510"/>
          </a:xfrm>
          <a:prstGeom prst="rect">
            <a:avLst/>
          </a:prstGeom>
          <a:noFill/>
          <a:ln>
            <a:solidFill>
              <a:srgbClr val="0F4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454333" y="1566545"/>
            <a:ext cx="1327785" cy="1327785"/>
          </a:xfrm>
          <a:prstGeom prst="ellipse">
            <a:avLst/>
          </a:prstGeom>
          <a:solidFill>
            <a:srgbClr val="F5F5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3581513" y="2800585"/>
            <a:ext cx="5028685" cy="6451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rPr>
              <a:t>“</a:t>
            </a:r>
            <a:r>
              <a:rPr lang="en-US" altLang="zh-CN" sz="3600" dirty="0">
                <a:effectLst/>
                <a:latin typeface="+mj-ea"/>
                <a:ea typeface="+mj-ea"/>
                <a:cs typeface="+mj-ea"/>
                <a:sym typeface="汉仪综艺体繁" panose="02010600000101010101" charset="-122"/>
              </a:rPr>
              <a:t>行动决策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rPr>
              <a:t>”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j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400" smtClean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行动</a:t>
            </a:r>
            <a:endParaRPr lang="zh-CN" altLang="en-US" sz="2400" smtClean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5629275" y="1614170"/>
            <a:ext cx="977265" cy="975360"/>
          </a:xfrm>
          <a:custGeom>
            <a:avLst/>
            <a:gdLst/>
            <a:ahLst/>
            <a:cxnLst/>
            <a:rect l="l" t="t" r="r" b="b"/>
            <a:pathLst>
              <a:path w="229493" h="229046">
                <a:moveTo>
                  <a:pt x="114746" y="121890"/>
                </a:moveTo>
                <a:cubicBezTo>
                  <a:pt x="114151" y="121890"/>
                  <a:pt x="113258" y="122188"/>
                  <a:pt x="112067" y="122783"/>
                </a:cubicBezTo>
                <a:cubicBezTo>
                  <a:pt x="111472" y="123973"/>
                  <a:pt x="111174" y="124866"/>
                  <a:pt x="111174" y="125462"/>
                </a:cubicBezTo>
                <a:cubicBezTo>
                  <a:pt x="111174" y="126057"/>
                  <a:pt x="111472" y="126950"/>
                  <a:pt x="112067" y="128141"/>
                </a:cubicBezTo>
                <a:cubicBezTo>
                  <a:pt x="113853" y="129927"/>
                  <a:pt x="115639" y="129927"/>
                  <a:pt x="117425" y="128141"/>
                </a:cubicBezTo>
                <a:cubicBezTo>
                  <a:pt x="118913" y="126057"/>
                  <a:pt x="118913" y="124271"/>
                  <a:pt x="117425" y="122783"/>
                </a:cubicBezTo>
                <a:cubicBezTo>
                  <a:pt x="116235" y="122188"/>
                  <a:pt x="115342" y="121890"/>
                  <a:pt x="114746" y="121890"/>
                </a:cubicBezTo>
                <a:close/>
                <a:moveTo>
                  <a:pt x="88850" y="91082"/>
                </a:moveTo>
                <a:lnTo>
                  <a:pt x="110281" y="115639"/>
                </a:lnTo>
                <a:cubicBezTo>
                  <a:pt x="115044" y="113853"/>
                  <a:pt x="119062" y="114597"/>
                  <a:pt x="122336" y="117872"/>
                </a:cubicBezTo>
                <a:cubicBezTo>
                  <a:pt x="127099" y="122634"/>
                  <a:pt x="127099" y="127694"/>
                  <a:pt x="122336" y="133052"/>
                </a:cubicBezTo>
                <a:cubicBezTo>
                  <a:pt x="119658" y="135136"/>
                  <a:pt x="117127" y="136177"/>
                  <a:pt x="114746" y="136177"/>
                </a:cubicBezTo>
                <a:cubicBezTo>
                  <a:pt x="111770" y="136177"/>
                  <a:pt x="109240" y="135136"/>
                  <a:pt x="107156" y="133052"/>
                </a:cubicBezTo>
                <a:cubicBezTo>
                  <a:pt x="105072" y="130968"/>
                  <a:pt x="104031" y="128438"/>
                  <a:pt x="104031" y="125462"/>
                </a:cubicBezTo>
                <a:cubicBezTo>
                  <a:pt x="104031" y="123973"/>
                  <a:pt x="104477" y="122336"/>
                  <a:pt x="105370" y="120550"/>
                </a:cubicBezTo>
                <a:lnTo>
                  <a:pt x="83492" y="95547"/>
                </a:lnTo>
                <a:close/>
                <a:moveTo>
                  <a:pt x="114746" y="32593"/>
                </a:moveTo>
                <a:cubicBezTo>
                  <a:pt x="137368" y="32593"/>
                  <a:pt x="156716" y="40630"/>
                  <a:pt x="172789" y="56703"/>
                </a:cubicBezTo>
                <a:cubicBezTo>
                  <a:pt x="188863" y="72777"/>
                  <a:pt x="196899" y="92124"/>
                  <a:pt x="196899" y="114746"/>
                </a:cubicBezTo>
                <a:lnTo>
                  <a:pt x="189756" y="114746"/>
                </a:lnTo>
                <a:cubicBezTo>
                  <a:pt x="189756" y="93910"/>
                  <a:pt x="182463" y="76200"/>
                  <a:pt x="167878" y="61614"/>
                </a:cubicBezTo>
                <a:cubicBezTo>
                  <a:pt x="153293" y="47029"/>
                  <a:pt x="135582" y="39737"/>
                  <a:pt x="114746" y="39737"/>
                </a:cubicBezTo>
                <a:cubicBezTo>
                  <a:pt x="93910" y="39737"/>
                  <a:pt x="76200" y="47029"/>
                  <a:pt x="61615" y="61614"/>
                </a:cubicBezTo>
                <a:cubicBezTo>
                  <a:pt x="47029" y="76200"/>
                  <a:pt x="39737" y="93910"/>
                  <a:pt x="39737" y="114746"/>
                </a:cubicBezTo>
                <a:lnTo>
                  <a:pt x="32593" y="114746"/>
                </a:lnTo>
                <a:cubicBezTo>
                  <a:pt x="32593" y="92124"/>
                  <a:pt x="40630" y="72777"/>
                  <a:pt x="56703" y="56703"/>
                </a:cubicBezTo>
                <a:cubicBezTo>
                  <a:pt x="72777" y="40630"/>
                  <a:pt x="92124" y="32593"/>
                  <a:pt x="114746" y="32593"/>
                </a:cubicBezTo>
                <a:close/>
                <a:moveTo>
                  <a:pt x="114746" y="7143"/>
                </a:moveTo>
                <a:cubicBezTo>
                  <a:pt x="84683" y="7143"/>
                  <a:pt x="59382" y="17710"/>
                  <a:pt x="38844" y="38844"/>
                </a:cubicBezTo>
                <a:cubicBezTo>
                  <a:pt x="17710" y="59382"/>
                  <a:pt x="7144" y="84683"/>
                  <a:pt x="7144" y="114746"/>
                </a:cubicBezTo>
                <a:cubicBezTo>
                  <a:pt x="7144" y="144214"/>
                  <a:pt x="17710" y="169515"/>
                  <a:pt x="38844" y="190648"/>
                </a:cubicBezTo>
                <a:cubicBezTo>
                  <a:pt x="59680" y="211484"/>
                  <a:pt x="84981" y="221902"/>
                  <a:pt x="114746" y="221902"/>
                </a:cubicBezTo>
                <a:lnTo>
                  <a:pt x="114746" y="222349"/>
                </a:lnTo>
                <a:cubicBezTo>
                  <a:pt x="144810" y="222349"/>
                  <a:pt x="170259" y="211856"/>
                  <a:pt x="191095" y="190872"/>
                </a:cubicBezTo>
                <a:cubicBezTo>
                  <a:pt x="211931" y="169887"/>
                  <a:pt x="222349" y="144512"/>
                  <a:pt x="222349" y="114746"/>
                </a:cubicBezTo>
                <a:cubicBezTo>
                  <a:pt x="222349" y="84683"/>
                  <a:pt x="211782" y="59382"/>
                  <a:pt x="190649" y="38844"/>
                </a:cubicBezTo>
                <a:cubicBezTo>
                  <a:pt x="170110" y="17710"/>
                  <a:pt x="144810" y="7143"/>
                  <a:pt x="114746" y="7143"/>
                </a:cubicBezTo>
                <a:close/>
                <a:moveTo>
                  <a:pt x="114746" y="0"/>
                </a:moveTo>
                <a:cubicBezTo>
                  <a:pt x="146000" y="0"/>
                  <a:pt x="173087" y="11162"/>
                  <a:pt x="196006" y="33486"/>
                </a:cubicBezTo>
                <a:cubicBezTo>
                  <a:pt x="218331" y="56406"/>
                  <a:pt x="229493" y="83492"/>
                  <a:pt x="229493" y="114746"/>
                </a:cubicBezTo>
                <a:cubicBezTo>
                  <a:pt x="229493" y="146298"/>
                  <a:pt x="218256" y="173236"/>
                  <a:pt x="195783" y="195560"/>
                </a:cubicBezTo>
                <a:cubicBezTo>
                  <a:pt x="173310" y="217884"/>
                  <a:pt x="146298" y="229046"/>
                  <a:pt x="114746" y="229046"/>
                </a:cubicBezTo>
                <a:cubicBezTo>
                  <a:pt x="82897" y="229046"/>
                  <a:pt x="55810" y="217884"/>
                  <a:pt x="33486" y="195560"/>
                </a:cubicBezTo>
                <a:cubicBezTo>
                  <a:pt x="11162" y="173236"/>
                  <a:pt x="0" y="146298"/>
                  <a:pt x="0" y="114746"/>
                </a:cubicBezTo>
                <a:cubicBezTo>
                  <a:pt x="0" y="83492"/>
                  <a:pt x="11162" y="56406"/>
                  <a:pt x="33486" y="33486"/>
                </a:cubicBezTo>
                <a:cubicBezTo>
                  <a:pt x="56406" y="11162"/>
                  <a:pt x="83492" y="0"/>
                  <a:pt x="114746" y="0"/>
                </a:cubicBezTo>
                <a:close/>
              </a:path>
            </a:pathLst>
          </a:custGeom>
          <a:solidFill>
            <a:srgbClr val="0F4C83"/>
          </a:solidFill>
          <a:ln>
            <a:solidFill>
              <a:srgbClr val="0F4C83"/>
            </a:solidFill>
          </a:ln>
          <a:effectLst/>
        </p:spPr>
        <p:txBody>
          <a:bodyPr rot="0" spcFirstLastPara="0" vertOverflow="overflow" horzOverflow="overflow" vert="horz" wrap="square" lIns="57150" tIns="28575" rIns="57150" bIns="28575" numCol="1" spcCol="0" rtlCol="0" fromWordArt="0" anchor="t" anchorCtr="0" forceAA="0" compatLnSpc="1">
            <a:noAutofit/>
          </a:bodyPr>
          <a:p>
            <a:endParaRPr lang="en-US" sz="1890"/>
          </a:p>
        </p:txBody>
      </p:sp>
      <p:pic>
        <p:nvPicPr>
          <p:cNvPr id="2" name="图片 1"/>
          <p:cNvPicPr preferRelativeResize="0">
            <a:picLocks noChangeAspect="1"/>
          </p:cNvPicPr>
          <p:nvPr/>
        </p:nvPicPr>
        <p:blipFill>
          <a:blip r:embed="rId1">
            <a:alphaModFix amt="61000"/>
          </a:blip>
          <a:stretch>
            <a:fillRect/>
          </a:stretch>
        </p:blipFill>
        <p:spPr>
          <a:xfrm>
            <a:off x="1260475" y="3564255"/>
            <a:ext cx="2125345" cy="1792605"/>
          </a:xfrm>
          <a:prstGeom prst="rect">
            <a:avLst/>
          </a:prstGeom>
          <a:blipFill rotWithShape="1">
            <a:blip r:embed="rId2">
              <a:alphaModFix amt="29000"/>
            </a:blip>
            <a:tile tx="0" ty="0" sx="100000" sy="100000" flip="none" algn="tl"/>
          </a:blipFill>
        </p:spPr>
      </p:pic>
      <p:pic>
        <p:nvPicPr>
          <p:cNvPr id="3" name="图片 2"/>
          <p:cNvPicPr preferRelativeResize="0">
            <a:picLocks noChangeAspect="1"/>
          </p:cNvPicPr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3676015" y="3597275"/>
            <a:ext cx="2120265" cy="1807845"/>
          </a:xfrm>
          <a:prstGeom prst="rect">
            <a:avLst/>
          </a:prstGeom>
          <a:blipFill rotWithShape="1">
            <a:blip r:embed="rId2">
              <a:alphaModFix amt="29000"/>
            </a:blip>
            <a:tile tx="0" ty="0" sx="100000" sy="100000" flip="none" algn="tl"/>
          </a:blipFill>
        </p:spPr>
      </p:pic>
      <p:pic>
        <p:nvPicPr>
          <p:cNvPr id="9" name="图片 8"/>
          <p:cNvPicPr preferRelativeResize="0"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>
            <a:off x="6137275" y="3624580"/>
            <a:ext cx="2358390" cy="1732280"/>
          </a:xfrm>
          <a:prstGeom prst="rect">
            <a:avLst/>
          </a:prstGeom>
          <a:blipFill rotWithShape="1">
            <a:blip r:embed="rId2">
              <a:alphaModFix amt="29000"/>
            </a:blip>
            <a:tile tx="0" ty="0" sx="100000" sy="100000" flip="none" algn="tl"/>
          </a:blipFill>
        </p:spPr>
      </p:pic>
      <p:pic>
        <p:nvPicPr>
          <p:cNvPr id="10" name="图片 9"/>
          <p:cNvPicPr preferRelativeResize="0">
            <a:picLocks noChangeAspect="1"/>
          </p:cNvPicPr>
          <p:nvPr/>
        </p:nvPicPr>
        <p:blipFill>
          <a:blip r:embed="rId5">
            <a:alphaModFix amt="61000"/>
          </a:blip>
          <a:stretch>
            <a:fillRect/>
          </a:stretch>
        </p:blipFill>
        <p:spPr>
          <a:xfrm>
            <a:off x="8609965" y="3618865"/>
            <a:ext cx="2397125" cy="1786255"/>
          </a:xfrm>
          <a:prstGeom prst="rect">
            <a:avLst/>
          </a:prstGeom>
          <a:blipFill rotWithShape="1">
            <a:blip r:embed="rId2">
              <a:alphaModFix amt="29000"/>
            </a:blip>
            <a:tile tx="0" ty="0" sx="100000" sy="100000" flip="none" algn="tl"/>
          </a:blipFill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585881" y="1800601"/>
            <a:ext cx="3020239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3800" b="1" dirty="0">
                <a:solidFill>
                  <a:schemeClr val="bg1">
                    <a:lumMod val="50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汉仪中宋简" panose="02010600000101010101" charset="-128"/>
              </a:rPr>
              <a:t>03</a:t>
            </a:r>
            <a:endParaRPr lang="en-US" altLang="zh-CN" sz="13800" b="1" dirty="0">
              <a:solidFill>
                <a:schemeClr val="bg1">
                  <a:lumMod val="50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54028" y="3659505"/>
            <a:ext cx="10839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推理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29296" y="1734613"/>
            <a:ext cx="2733408" cy="2916665"/>
          </a:xfrm>
          <a:prstGeom prst="rect">
            <a:avLst/>
          </a:prstGeom>
          <a:noFill/>
          <a:ln w="19050">
            <a:solidFill>
              <a:srgbClr val="0F4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029479" y="3096998"/>
            <a:ext cx="2513635" cy="1642858"/>
            <a:chOff x="6501056" y="2340604"/>
            <a:chExt cx="2513635" cy="164285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9014691" y="2340604"/>
              <a:ext cx="0" cy="1642858"/>
            </a:xfrm>
            <a:prstGeom prst="line">
              <a:avLst/>
            </a:prstGeom>
            <a:ln>
              <a:solidFill>
                <a:srgbClr val="0F4C83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6501056" y="3983462"/>
              <a:ext cx="2513635" cy="0"/>
            </a:xfrm>
            <a:prstGeom prst="line">
              <a:avLst/>
            </a:prstGeom>
            <a:ln>
              <a:solidFill>
                <a:srgbClr val="0F4C83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684558" y="2409185"/>
            <a:ext cx="2022268" cy="2022268"/>
          </a:xfrm>
          <a:prstGeom prst="ellipse">
            <a:avLst/>
          </a:prstGeom>
          <a:blipFill rotWithShape="1">
            <a:blip r:embed="rId1" cstate="screen"/>
            <a:srcRect/>
            <a:stretch>
              <a:fillRect/>
            </a:stretch>
          </a:blipFill>
          <a:ln w="635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534054" y="4733244"/>
            <a:ext cx="1089625" cy="1089625"/>
          </a:xfrm>
          <a:prstGeom prst="ellipse">
            <a:avLst/>
          </a:prstGeom>
          <a:blipFill rotWithShape="1">
            <a:blip r:embed="rId2" cstate="screen"/>
            <a:srcRect/>
            <a:stretch>
              <a:fillRect/>
            </a:stretch>
          </a:blipFill>
          <a:ln w="635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856022" y="3068942"/>
            <a:ext cx="2022268" cy="2022268"/>
          </a:xfrm>
          <a:prstGeom prst="ellipse">
            <a:avLst/>
          </a:prstGeom>
          <a:blipFill rotWithShape="1">
            <a:blip r:embed="rId3" cstate="screen"/>
            <a:srcRect/>
            <a:stretch>
              <a:fillRect/>
            </a:stretch>
          </a:blipFill>
          <a:ln w="63500">
            <a:solidFill>
              <a:srgbClr val="02497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992746" y="1495939"/>
            <a:ext cx="1329710" cy="1329710"/>
          </a:xfrm>
          <a:prstGeom prst="ellipse">
            <a:avLst/>
          </a:prstGeom>
          <a:blipFill rotWithShape="1">
            <a:blip r:embed="rId4" cstate="screen"/>
            <a:srcRect/>
            <a:stretch>
              <a:fillRect/>
            </a:stretch>
          </a:blipFill>
          <a:ln w="635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984243" y="1909188"/>
            <a:ext cx="243070" cy="243070"/>
          </a:xfrm>
          <a:prstGeom prst="ellipse">
            <a:avLst/>
          </a:prstGeom>
          <a:solidFill>
            <a:srgbClr val="02497F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spc="2000">
              <a:latin typeface="汉仪中宋简" panose="02010600000101010101" charset="-128"/>
              <a:ea typeface="汉仪中宋简" panose="02010600000101010101" charset="-128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925977" y="5058139"/>
            <a:ext cx="544008" cy="544008"/>
          </a:xfrm>
          <a:prstGeom prst="ellipse">
            <a:avLst/>
          </a:prstGeom>
          <a:solidFill>
            <a:srgbClr val="02497F"/>
          </a:solid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spc="2000">
              <a:latin typeface="汉仪中宋简" panose="02010600000101010101" charset="-128"/>
              <a:ea typeface="汉仪中宋简" panose="02010600000101010101" charset="-128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492240" y="2426335"/>
            <a:ext cx="50927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200000"/>
              </a:lnSpc>
            </a:pPr>
            <a:r>
              <a:rPr lang="zh-CN" altLang="en-US" dirty="0">
                <a:solidFill>
                  <a:schemeClr val="tx1"/>
                </a:solidFill>
                <a:latin typeface="+mn-ea"/>
                <a:cs typeface="+mn-ea"/>
                <a:sym typeface="+mn-lt"/>
              </a:rPr>
              <a:t>In-Context-Learning</a:t>
            </a:r>
            <a:endParaRPr lang="zh-CN" altLang="en-US" dirty="0">
              <a:solidFill>
                <a:schemeClr val="tx1"/>
              </a:solidFill>
              <a:latin typeface="+mn-ea"/>
              <a:cs typeface="+mn-ea"/>
              <a:sym typeface="+mn-lt"/>
            </a:endParaRPr>
          </a:p>
          <a:p>
            <a:pPr algn="just" hangingPunct="0">
              <a:lnSpc>
                <a:spcPct val="200000"/>
              </a:lnSpc>
            </a:pPr>
            <a:r>
              <a:rPr lang="en-US" dirty="0">
                <a:latin typeface="+mn-ea"/>
                <a:cs typeface="+mn-ea"/>
                <a:sym typeface="+mn-lt"/>
              </a:rPr>
              <a:t>Reason </a:t>
            </a:r>
            <a:r>
              <a:rPr lang="zh-CN" altLang="en-US" dirty="0">
                <a:latin typeface="+mn-ea"/>
                <a:cs typeface="+mn-ea"/>
                <a:sym typeface="+mn-lt"/>
              </a:rPr>
              <a:t>Tracking</a:t>
            </a:r>
            <a:endParaRPr lang="zh-CN" altLang="en-US" dirty="0">
              <a:latin typeface="+mn-ea"/>
              <a:cs typeface="+mn-ea"/>
              <a:sym typeface="+mn-lt"/>
            </a:endParaRPr>
          </a:p>
          <a:p>
            <a:pPr algn="just" hangingPunct="0">
              <a:lnSpc>
                <a:spcPct val="200000"/>
              </a:lnSpc>
            </a:pPr>
            <a:r>
              <a:rPr lang="zh-CN" altLang="en-US" dirty="0">
                <a:solidFill>
                  <a:schemeClr val="tx1"/>
                </a:solidFill>
                <a:latin typeface="+mn-ea"/>
                <a:cs typeface="+mn-ea"/>
                <a:sym typeface="+mn-lt"/>
              </a:rPr>
              <a:t>Cognitive neuroscience</a:t>
            </a:r>
            <a:endParaRPr lang="zh-CN" altLang="en-US" dirty="0">
              <a:solidFill>
                <a:schemeClr val="tx1"/>
              </a:solidFill>
              <a:latin typeface="+mn-ea"/>
              <a:cs typeface="+mn-ea"/>
              <a:sym typeface="+mn-lt"/>
            </a:endParaRPr>
          </a:p>
          <a:p>
            <a:pPr algn="just" hangingPunct="0">
              <a:lnSpc>
                <a:spcPct val="200000"/>
              </a:lnSpc>
            </a:pPr>
            <a:endParaRPr lang="zh-CN" altLang="en-US" dirty="0">
              <a:solidFill>
                <a:schemeClr val="tx1"/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推理</a:t>
            </a:r>
            <a:endParaRPr lang="zh-CN" altLang="en-US" sz="2000" smtClean="0">
              <a:solidFill>
                <a:schemeClr val="tx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750" advTm="3000">
        <p15:prstTrans prst="pageCurlDoubl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24" grpId="0" bldLvl="0" animBg="1"/>
      <p:bldP spid="28" grpId="0" bldLvl="0" animBg="1"/>
      <p:bldP spid="31" grpId="0" bldLvl="0" animBg="1"/>
      <p:bldP spid="33" grpId="0" bldLvl="0" animBg="1"/>
      <p:bldP spid="35" grpId="0" bldLvl="0" animBg="1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>
            <a:off x="10259695" y="5013960"/>
            <a:ext cx="1123950" cy="1649730"/>
            <a:chOff x="8057" y="5646"/>
            <a:chExt cx="3180" cy="466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043" y="7392"/>
              <a:ext cx="0" cy="382"/>
            </a:xfrm>
            <a:prstGeom prst="line">
              <a:avLst/>
            </a:prstGeom>
            <a:solidFill>
              <a:srgbClr val="0F4C83"/>
            </a:solidFill>
            <a:ln w="25400" cmpd="sng">
              <a:solidFill>
                <a:schemeClr val="tx2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015" y="7397"/>
              <a:ext cx="0" cy="382"/>
            </a:xfrm>
            <a:prstGeom prst="line">
              <a:avLst/>
            </a:prstGeom>
            <a:solidFill>
              <a:srgbClr val="0F4C83"/>
            </a:solidFill>
            <a:ln w="12700">
              <a:solidFill>
                <a:srgbClr val="0F4C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任意多边形 7"/>
            <p:cNvSpPr/>
            <p:nvPr/>
          </p:nvSpPr>
          <p:spPr>
            <a:xfrm>
              <a:off x="9726" y="5646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8057" y="7392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10043" y="8186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25400" cmpd="sng">
              <a:solidFill>
                <a:srgbClr val="5E75BA">
                  <a:alpha val="2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0015" y="8181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12700">
              <a:solidFill>
                <a:srgbClr val="0F4C8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多边形 12"/>
            <p:cNvSpPr/>
            <p:nvPr/>
          </p:nvSpPr>
          <p:spPr>
            <a:xfrm flipV="1">
              <a:off x="9726" y="8304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BD1DF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flipV="1">
              <a:off x="8057" y="7980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8CFDD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4509135" y="1121410"/>
            <a:ext cx="4235450" cy="2915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70000"/>
              </a:lnSpc>
            </a:pPr>
            <a:r>
              <a:rPr lang="zh-CN" altLang="en-US" smtClean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虽然大型语言模型 (LLM) 在语言理解和交互式决策制定等任务中展示了令人印象深刻的能力，但它们的推理能力（例如思维链提示）和行动能力（例如行动计划生成）需要作为单独的主题进行研究</a:t>
            </a:r>
            <a:endParaRPr lang="zh-CN" altLang="en-US" smtClean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推理</a:t>
            </a:r>
            <a:endParaRPr lang="zh-CN" altLang="en-US" sz="2400" smtClean="0">
              <a:solidFill>
                <a:schemeClr val="tx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pic>
        <p:nvPicPr>
          <p:cNvPr id="3" name="图片 2"/>
          <p:cNvPicPr preferRelativeResize="0">
            <a:picLocks noChangeAspect="1"/>
          </p:cNvPicPr>
          <p:nvPr/>
        </p:nvPicPr>
        <p:blipFill>
          <a:blip r:embed="rId1">
            <a:alphaModFix amt="61000"/>
          </a:blip>
          <a:stretch>
            <a:fillRect/>
          </a:stretch>
        </p:blipFill>
        <p:spPr>
          <a:xfrm>
            <a:off x="3712845" y="4118610"/>
            <a:ext cx="2793365" cy="1791335"/>
          </a:xfrm>
          <a:prstGeom prst="rect">
            <a:avLst/>
          </a:prstGeom>
          <a:blipFill rotWithShape="1">
            <a:blip r:embed="rId2">
              <a:alphaModFix amt="29000"/>
            </a:blip>
            <a:tile tx="0" ty="0" sx="40000" sy="40000" flip="none" algn="ctr"/>
          </a:blipFill>
        </p:spPr>
      </p:pic>
      <p:pic>
        <p:nvPicPr>
          <p:cNvPr id="5" name="图片 4"/>
          <p:cNvPicPr preferRelativeResize="0">
            <a:picLocks noChangeAspect="1"/>
          </p:cNvPicPr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288925" y="1363345"/>
            <a:ext cx="3788410" cy="2245995"/>
          </a:xfrm>
          <a:prstGeom prst="rect">
            <a:avLst/>
          </a:prstGeom>
          <a:blipFill rotWithShape="1">
            <a:blip r:embed="rId2">
              <a:alphaModFix amt="29000"/>
            </a:blip>
          </a:blipFill>
        </p:spPr>
      </p:pic>
      <p:sp>
        <p:nvSpPr>
          <p:cNvPr id="21" name="文本框 20"/>
          <p:cNvSpPr txBox="1"/>
          <p:nvPr/>
        </p:nvSpPr>
        <p:spPr>
          <a:xfrm>
            <a:off x="6885305" y="3977640"/>
            <a:ext cx="54444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mtClean="0">
                <a:latin typeface="+mn-ea"/>
                <a:sym typeface="+mn-ea"/>
              </a:rPr>
              <a:t>提高人类对模型推理或行为的可解释性和可信度</a:t>
            </a:r>
            <a:endParaRPr lang="zh-CN" altLang="en-US" smtClean="0">
              <a:solidFill>
                <a:schemeClr val="tx1"/>
              </a:solidFill>
              <a:latin typeface="+mn-ea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dirty="0">
                <a:latin typeface="+mn-ea"/>
                <a:cs typeface="+mn-ea"/>
                <a:sym typeface="+mn-ea"/>
              </a:rPr>
              <a:t>解决</a:t>
            </a:r>
            <a:r>
              <a:rPr dirty="0">
                <a:latin typeface="+mn-ea"/>
                <a:cs typeface="+mn-ea"/>
                <a:sym typeface="+mn-ea"/>
              </a:rPr>
              <a:t>思维链推理中普遍存在的幻觉和错误传播问题</a:t>
            </a:r>
            <a:endParaRPr dirty="0">
              <a:latin typeface="+mn-ea"/>
              <a:cs typeface="+mn-ea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dirty="0">
                <a:latin typeface="+mn-ea"/>
                <a:cs typeface="+mn-ea"/>
                <a:sym typeface="+mn-ea"/>
              </a:rPr>
              <a:t>寻找替换</a:t>
            </a:r>
            <a:r>
              <a:rPr dirty="0">
                <a:latin typeface="+mn-ea"/>
                <a:cs typeface="+mn-ea"/>
                <a:sym typeface="+mn-ea"/>
              </a:rPr>
              <a:t>监督学习和强化学习方法</a:t>
            </a:r>
            <a:endParaRPr dirty="0">
              <a:latin typeface="+mn-ea"/>
              <a:cs typeface="+mn-ea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2565400" y="1456055"/>
            <a:ext cx="859790" cy="17602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dist"/>
            <a:r>
              <a:rPr lang="zh-CN" altLang="en-US" sz="4400" spc="300" dirty="0">
                <a:solidFill>
                  <a:schemeClr val="bg1">
                    <a:lumMod val="50000"/>
                  </a:schemeClr>
                </a:solidFill>
                <a:latin typeface="汉仪雅酷黑简" panose="00020600040101010101" charset="-122"/>
                <a:ea typeface="汉仪雅酷黑简" panose="00020600040101010101" charset="-122"/>
              </a:rPr>
              <a:t>目录</a:t>
            </a:r>
            <a:endParaRPr lang="zh-CN" altLang="en-US" sz="4400" spc="300" dirty="0">
              <a:solidFill>
                <a:schemeClr val="bg1">
                  <a:lumMod val="50000"/>
                </a:schemeClr>
              </a:solidFill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  <p:sp>
        <p:nvSpPr>
          <p:cNvPr id="2" name="Rectangle 23"/>
          <p:cNvSpPr/>
          <p:nvPr/>
        </p:nvSpPr>
        <p:spPr>
          <a:xfrm>
            <a:off x="1608455" y="405765"/>
            <a:ext cx="428625" cy="5988685"/>
          </a:xfrm>
          <a:prstGeom prst="rect">
            <a:avLst/>
          </a:prstGeom>
        </p:spPr>
        <p:txBody>
          <a:bodyPr vert="eaVert" wrap="square">
            <a:spAutoFit/>
          </a:bodyPr>
          <a:p>
            <a:pPr>
              <a:defRPr/>
            </a:pPr>
            <a:r>
              <a:rPr lang="en-US" sz="1600" noProof="1">
                <a:solidFill>
                  <a:schemeClr val="bg1">
                    <a:lumMod val="75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汉仪中黑简" panose="02010600000101010101" charset="-122"/>
              </a:rPr>
              <a:t>https://arxiv.org/pdf/2210.03629.pdf</a:t>
            </a:r>
            <a:endParaRPr lang="en-US" sz="1600" noProof="1">
              <a:solidFill>
                <a:schemeClr val="bg1">
                  <a:lumMod val="75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汉仪中黑简" panose="02010600000101010101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301303" y="-36344"/>
            <a:ext cx="0" cy="6858000"/>
          </a:xfrm>
          <a:prstGeom prst="line">
            <a:avLst/>
          </a:prstGeom>
          <a:ln w="200025" cmpd="thickThin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文本框 38"/>
          <p:cNvSpPr txBox="1"/>
          <p:nvPr/>
        </p:nvSpPr>
        <p:spPr>
          <a:xfrm>
            <a:off x="2055240" y="468982"/>
            <a:ext cx="492125" cy="2489406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p>
            <a:pPr algn="ctr"/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+mn-lt"/>
              </a:rPr>
              <a:t>CONTENTS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994275" y="3967163"/>
            <a:ext cx="17875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行动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751070" y="4016375"/>
            <a:ext cx="262890" cy="300355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8531860" y="3967163"/>
            <a:ext cx="17875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答案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8288655" y="4016375"/>
            <a:ext cx="262890" cy="300355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18723" y="2582545"/>
            <a:ext cx="1699260" cy="321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dist"/>
            <a:r>
              <a:rPr lang="en-US" altLang="zh-CN" sz="1500">
                <a:solidFill>
                  <a:schemeClr val="bg1">
                    <a:lumMod val="50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+mn-lt"/>
              </a:rPr>
              <a:t> </a:t>
            </a:r>
            <a:endParaRPr lang="en-US" altLang="zh-CN" sz="1500">
              <a:solidFill>
                <a:schemeClr val="bg1">
                  <a:lumMod val="50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74590" y="2064068"/>
            <a:ext cx="17875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思想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31385" y="2113280"/>
            <a:ext cx="262890" cy="300355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531860" y="2064068"/>
            <a:ext cx="17875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推理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88655" y="2113280"/>
            <a:ext cx="262890" cy="300355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5" name="组合 14"/>
          <p:cNvGrpSpPr/>
          <p:nvPr/>
        </p:nvGrpSpPr>
        <p:grpSpPr>
          <a:xfrm>
            <a:off x="10259695" y="5013960"/>
            <a:ext cx="1123950" cy="1649730"/>
            <a:chOff x="8057" y="5646"/>
            <a:chExt cx="3180" cy="466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043" y="7392"/>
              <a:ext cx="0" cy="382"/>
            </a:xfrm>
            <a:prstGeom prst="line">
              <a:avLst/>
            </a:prstGeom>
            <a:solidFill>
              <a:srgbClr val="0F4C83"/>
            </a:solidFill>
            <a:ln w="25400" cmpd="sng">
              <a:solidFill>
                <a:schemeClr val="tx2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015" y="7397"/>
              <a:ext cx="0" cy="382"/>
            </a:xfrm>
            <a:prstGeom prst="line">
              <a:avLst/>
            </a:prstGeom>
            <a:solidFill>
              <a:srgbClr val="0F4C83"/>
            </a:solidFill>
            <a:ln w="12700">
              <a:solidFill>
                <a:srgbClr val="0F4C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任意多边形 7"/>
            <p:cNvSpPr/>
            <p:nvPr/>
          </p:nvSpPr>
          <p:spPr>
            <a:xfrm>
              <a:off x="9726" y="5646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8057" y="7392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solidFill>
              <a:srgbClr val="0F4C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10043" y="8186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25400" cmpd="sng">
              <a:solidFill>
                <a:srgbClr val="5E75BA">
                  <a:alpha val="27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0015" y="8181"/>
              <a:ext cx="0" cy="382"/>
            </a:xfrm>
            <a:prstGeom prst="line">
              <a:avLst/>
            </a:pr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chemeClr val="accent1">
                    <a:lumMod val="45000"/>
                    <a:lumOff val="55000"/>
                    <a:alpha val="39000"/>
                  </a:schemeClr>
                </a:gs>
                <a:gs pos="100000">
                  <a:srgbClr val="4295FF">
                    <a:alpha val="78000"/>
                  </a:srgbClr>
                </a:gs>
              </a:gsLst>
              <a:lin ang="5400000" scaled="0"/>
            </a:gradFill>
            <a:ln w="12700">
              <a:solidFill>
                <a:srgbClr val="0F4C83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任意多边形 12"/>
            <p:cNvSpPr/>
            <p:nvPr/>
          </p:nvSpPr>
          <p:spPr>
            <a:xfrm flipV="1">
              <a:off x="9726" y="8304"/>
              <a:ext cx="768" cy="2010"/>
            </a:xfrm>
            <a:custGeom>
              <a:avLst/>
              <a:gdLst>
                <a:gd name="connsiteX0" fmla="*/ 33 w 767"/>
                <a:gd name="connsiteY0" fmla="*/ 2010 h 2010"/>
                <a:gd name="connsiteX1" fmla="*/ 33 w 767"/>
                <a:gd name="connsiteY1" fmla="*/ 0 h 2010"/>
                <a:gd name="connsiteX2" fmla="*/ 3 w 767"/>
                <a:gd name="connsiteY2" fmla="*/ 135 h 2010"/>
                <a:gd name="connsiteX3" fmla="*/ 155 w 767"/>
                <a:gd name="connsiteY3" fmla="*/ 403 h 2010"/>
                <a:gd name="connsiteX4" fmla="*/ 513 w 767"/>
                <a:gd name="connsiteY4" fmla="*/ 667 h 2010"/>
                <a:gd name="connsiteX5" fmla="*/ 228 w 767"/>
                <a:gd name="connsiteY5" fmla="*/ 810 h 2010"/>
                <a:gd name="connsiteX6" fmla="*/ 33 w 767"/>
                <a:gd name="connsiteY6" fmla="*/ 967 h 2010"/>
                <a:gd name="connsiteX7" fmla="*/ 461 w 767"/>
                <a:gd name="connsiteY7" fmla="*/ 855 h 2010"/>
                <a:gd name="connsiteX8" fmla="*/ 768 w 767"/>
                <a:gd name="connsiteY8" fmla="*/ 1672 h 2010"/>
                <a:gd name="connsiteX9" fmla="*/ 228 w 767"/>
                <a:gd name="connsiteY9" fmla="*/ 1800 h 2010"/>
                <a:gd name="connsiteX10" fmla="*/ 33 w 767"/>
                <a:gd name="connsiteY10" fmla="*/ 2010 h 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" h="2010">
                  <a:moveTo>
                    <a:pt x="33" y="2010"/>
                  </a:moveTo>
                  <a:lnTo>
                    <a:pt x="33" y="0"/>
                  </a:lnTo>
                  <a:cubicBezTo>
                    <a:pt x="23" y="45"/>
                    <a:pt x="-10" y="77"/>
                    <a:pt x="3" y="135"/>
                  </a:cubicBezTo>
                  <a:cubicBezTo>
                    <a:pt x="24" y="189"/>
                    <a:pt x="34" y="244"/>
                    <a:pt x="155" y="403"/>
                  </a:cubicBezTo>
                  <a:cubicBezTo>
                    <a:pt x="281" y="525"/>
                    <a:pt x="403" y="590"/>
                    <a:pt x="513" y="667"/>
                  </a:cubicBezTo>
                  <a:cubicBezTo>
                    <a:pt x="418" y="715"/>
                    <a:pt x="365" y="722"/>
                    <a:pt x="228" y="810"/>
                  </a:cubicBezTo>
                  <a:cubicBezTo>
                    <a:pt x="137" y="861"/>
                    <a:pt x="98" y="915"/>
                    <a:pt x="33" y="967"/>
                  </a:cubicBezTo>
                  <a:lnTo>
                    <a:pt x="461" y="855"/>
                  </a:lnTo>
                  <a:lnTo>
                    <a:pt x="768" y="1672"/>
                  </a:lnTo>
                  <a:cubicBezTo>
                    <a:pt x="588" y="1715"/>
                    <a:pt x="302" y="1742"/>
                    <a:pt x="228" y="1800"/>
                  </a:cubicBezTo>
                  <a:cubicBezTo>
                    <a:pt x="159" y="1843"/>
                    <a:pt x="98" y="1940"/>
                    <a:pt x="33" y="201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BD1DF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flipV="1">
              <a:off x="8057" y="7980"/>
              <a:ext cx="3180" cy="588"/>
            </a:xfrm>
            <a:custGeom>
              <a:avLst/>
              <a:gdLst>
                <a:gd name="connisteX0" fmla="*/ 617220 w 2019300"/>
                <a:gd name="connsiteY0" fmla="*/ 358140 h 373380"/>
                <a:gd name="connisteX1" fmla="*/ 525780 w 2019300"/>
                <a:gd name="connsiteY1" fmla="*/ 274320 h 373380"/>
                <a:gd name="connisteX2" fmla="*/ 0 w 2019300"/>
                <a:gd name="connsiteY2" fmla="*/ 0 h 373380"/>
                <a:gd name="connisteX3" fmla="*/ 716280 w 2019300"/>
                <a:gd name="connsiteY3" fmla="*/ 236220 h 373380"/>
                <a:gd name="connisteX4" fmla="*/ 2019300 w 2019300"/>
                <a:gd name="connsiteY4" fmla="*/ 182880 h 373380"/>
                <a:gd name="connisteX5" fmla="*/ 1905000 w 2019300"/>
                <a:gd name="connsiteY5" fmla="*/ 373380 h 373380"/>
                <a:gd name="connisteX6" fmla="*/ 617220 w 2019300"/>
                <a:gd name="connsiteY6" fmla="*/ 358140 h 3733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019300" h="373380">
                  <a:moveTo>
                    <a:pt x="617220" y="358140"/>
                  </a:moveTo>
                  <a:lnTo>
                    <a:pt x="525780" y="274320"/>
                  </a:lnTo>
                  <a:lnTo>
                    <a:pt x="0" y="0"/>
                  </a:lnTo>
                  <a:lnTo>
                    <a:pt x="716280" y="236220"/>
                  </a:lnTo>
                  <a:lnTo>
                    <a:pt x="2019300" y="182880"/>
                  </a:lnTo>
                  <a:lnTo>
                    <a:pt x="1905000" y="373380"/>
                  </a:lnTo>
                  <a:lnTo>
                    <a:pt x="617220" y="35814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rgbClr val="D7E5F9">
                    <a:alpha val="24000"/>
                  </a:srgbClr>
                </a:gs>
                <a:gs pos="63000">
                  <a:schemeClr val="accent1">
                    <a:lumMod val="45000"/>
                    <a:lumOff val="55000"/>
                    <a:alpha val="45000"/>
                  </a:schemeClr>
                </a:gs>
                <a:gs pos="83000">
                  <a:srgbClr val="98CFDD"/>
                </a:gs>
                <a:gs pos="100000">
                  <a:srgbClr val="0F4C8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6725920" y="1591310"/>
            <a:ext cx="4235450" cy="38563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70000"/>
              </a:lnSpc>
            </a:pPr>
            <a:r>
              <a:rPr lang="zh-CN" altLang="en-US" smtClean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论文指出，相比于使用提示方法，使用ReAct微调方法可以获得更好的性能。此外，即使是在模型大小相同的情况下，使用ReAct微调较小的模型也可以获得比提示较大模型更好的性能。这表明ReAct微调方法可以帮助提高模型性能，并且在资源受限的情况下也可以实现更好的性能</a:t>
            </a:r>
            <a:endParaRPr lang="zh-CN" altLang="en-US" smtClean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推理</a:t>
            </a:r>
            <a:endParaRPr lang="zh-CN" altLang="en-US" sz="2000" smtClean="0">
              <a:solidFill>
                <a:schemeClr val="tx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980" y="2365375"/>
            <a:ext cx="5772785" cy="22205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接连接符 13"/>
          <p:cNvSpPr>
            <a:spLocks noChangeShapeType="1"/>
          </p:cNvSpPr>
          <p:nvPr/>
        </p:nvSpPr>
        <p:spPr bwMode="auto">
          <a:xfrm>
            <a:off x="5327824" y="3413413"/>
            <a:ext cx="1451416" cy="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bevel/>
          </a:ln>
        </p:spPr>
        <p:txBody>
          <a:bodyPr lIns="91437" tIns="45718" rIns="91437" bIns="45718"/>
          <a:lstStyle/>
          <a:p>
            <a:endParaRPr lang="zh-CN" altLang="en-US" sz="1695" dirty="0"/>
          </a:p>
        </p:txBody>
      </p:sp>
      <p:sp>
        <p:nvSpPr>
          <p:cNvPr id="3" name="直接连接符 14"/>
          <p:cNvSpPr>
            <a:spLocks noChangeShapeType="1"/>
          </p:cNvSpPr>
          <p:nvPr/>
        </p:nvSpPr>
        <p:spPr bwMode="auto">
          <a:xfrm>
            <a:off x="5327824" y="4080285"/>
            <a:ext cx="1451416" cy="0"/>
          </a:xfrm>
          <a:prstGeom prst="line">
            <a:avLst/>
          </a:prstGeom>
          <a:noFill/>
          <a:ln w="9525">
            <a:solidFill>
              <a:srgbClr val="02497F"/>
            </a:solidFill>
            <a:bevel/>
          </a:ln>
        </p:spPr>
        <p:txBody>
          <a:bodyPr lIns="91437" tIns="45718" rIns="91437" bIns="45718"/>
          <a:lstStyle/>
          <a:p>
            <a:endParaRPr lang="zh-CN" altLang="en-US" sz="1695" dirty="0"/>
          </a:p>
        </p:txBody>
      </p:sp>
      <p:sp>
        <p:nvSpPr>
          <p:cNvPr id="4" name="矩形 15"/>
          <p:cNvSpPr>
            <a:spLocks noChangeArrowheads="1"/>
          </p:cNvSpPr>
          <p:nvPr/>
        </p:nvSpPr>
        <p:spPr bwMode="auto">
          <a:xfrm>
            <a:off x="1037295" y="1874636"/>
            <a:ext cx="3225365" cy="3670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024" tIns="45513" rIns="91024" bIns="45513">
            <a:spAutoFit/>
          </a:bodyPr>
          <a:lstStyle/>
          <a:p>
            <a:pPr defTabSz="429895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微软雅黑" panose="020B0503020204020204" charset="-122"/>
              </a:rPr>
              <a:t>问答系统</a:t>
            </a: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rial" panose="020B0604020202020204" pitchFamily="34" charset="0"/>
              <a:sym typeface="微软雅黑" panose="020B0503020204020204" charset="-122"/>
            </a:endParaRPr>
          </a:p>
        </p:txBody>
      </p:sp>
      <p:sp>
        <p:nvSpPr>
          <p:cNvPr id="5" name="TextBox 16"/>
          <p:cNvSpPr>
            <a:spLocks noChangeArrowheads="1"/>
          </p:cNvSpPr>
          <p:nvPr/>
        </p:nvSpPr>
        <p:spPr bwMode="auto">
          <a:xfrm>
            <a:off x="1037295" y="2330494"/>
            <a:ext cx="2727623" cy="10496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024" tIns="45513" rIns="91024" bIns="45513">
            <a:spAutoFit/>
          </a:bodyPr>
          <a:lstStyle/>
          <a:p>
            <a:pPr defTabSz="429895">
              <a:lnSpc>
                <a:spcPct val="130000"/>
              </a:lnSpc>
              <a:spcBef>
                <a:spcPts val="280"/>
              </a:spcBef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微软雅黑" panose="020B0503020204020204" charset="-122"/>
              </a:rPr>
              <a:t>在回答问题时，模型需要根据问题和上下文信息选择合适的答案</a:t>
            </a:r>
            <a:endParaRPr lang="zh-CN" alt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charset="-122"/>
            </a:endParaRPr>
          </a:p>
        </p:txBody>
      </p:sp>
      <p:grpSp>
        <p:nvGrpSpPr>
          <p:cNvPr id="6" name="组合 17"/>
          <p:cNvGrpSpPr/>
          <p:nvPr/>
        </p:nvGrpSpPr>
        <p:grpSpPr bwMode="auto">
          <a:xfrm>
            <a:off x="943721" y="2310587"/>
            <a:ext cx="4151164" cy="2872523"/>
            <a:chOff x="0" y="0"/>
            <a:chExt cx="2880320" cy="2019710"/>
          </a:xfrm>
        </p:grpSpPr>
        <p:grpSp>
          <p:nvGrpSpPr>
            <p:cNvPr id="7" name="组合 18"/>
            <p:cNvGrpSpPr/>
            <p:nvPr/>
          </p:nvGrpSpPr>
          <p:grpSpPr bwMode="auto">
            <a:xfrm>
              <a:off x="0" y="0"/>
              <a:ext cx="2880320" cy="775829"/>
              <a:chOff x="0" y="0"/>
              <a:chExt cx="2880320" cy="360040"/>
            </a:xfrm>
          </p:grpSpPr>
          <p:sp>
            <p:nvSpPr>
              <p:cNvPr id="11" name="直接连接符 25"/>
              <p:cNvSpPr>
                <a:spLocks noChangeShapeType="1"/>
              </p:cNvSpPr>
              <p:nvPr/>
            </p:nvSpPr>
            <p:spPr bwMode="auto">
              <a:xfrm>
                <a:off x="0" y="0"/>
                <a:ext cx="1957772" cy="1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  <a:bevel/>
                <a:headEnd type="oval" w="med" len="med"/>
              </a:ln>
            </p:spPr>
            <p:txBody>
              <a:bodyPr/>
              <a:lstStyle/>
              <a:p>
                <a:endParaRPr lang="zh-CN" altLang="en-US" sz="1695" dirty="0"/>
              </a:p>
            </p:txBody>
          </p:sp>
          <p:sp>
            <p:nvSpPr>
              <p:cNvPr id="12" name="直接连接符 26"/>
              <p:cNvSpPr>
                <a:spLocks noChangeShapeType="1"/>
              </p:cNvSpPr>
              <p:nvPr/>
            </p:nvSpPr>
            <p:spPr bwMode="auto">
              <a:xfrm>
                <a:off x="1957772" y="0"/>
                <a:ext cx="922548" cy="360040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  <a:bevel/>
              </a:ln>
            </p:spPr>
            <p:txBody>
              <a:bodyPr/>
              <a:lstStyle/>
              <a:p>
                <a:endParaRPr lang="zh-CN" altLang="en-US" sz="1695" dirty="0"/>
              </a:p>
            </p:txBody>
          </p:sp>
        </p:grpSp>
        <p:grpSp>
          <p:nvGrpSpPr>
            <p:cNvPr id="8" name="组合 22"/>
            <p:cNvGrpSpPr/>
            <p:nvPr/>
          </p:nvGrpSpPr>
          <p:grpSpPr bwMode="auto">
            <a:xfrm flipV="1">
              <a:off x="0" y="1243881"/>
              <a:ext cx="2880320" cy="775829"/>
              <a:chOff x="0" y="0"/>
              <a:chExt cx="2880320" cy="360040"/>
            </a:xfrm>
          </p:grpSpPr>
          <p:sp>
            <p:nvSpPr>
              <p:cNvPr id="9" name="直接连接符 23"/>
              <p:cNvSpPr>
                <a:spLocks noChangeShapeType="1"/>
              </p:cNvSpPr>
              <p:nvPr/>
            </p:nvSpPr>
            <p:spPr bwMode="auto">
              <a:xfrm>
                <a:off x="0" y="0"/>
                <a:ext cx="1957772" cy="1"/>
              </a:xfrm>
              <a:prstGeom prst="line">
                <a:avLst/>
              </a:prstGeom>
              <a:noFill/>
              <a:ln w="9525">
                <a:solidFill>
                  <a:srgbClr val="02497F"/>
                </a:solidFill>
                <a:bevel/>
                <a:headEnd type="oval" w="med" len="med"/>
              </a:ln>
            </p:spPr>
            <p:txBody>
              <a:bodyPr/>
              <a:lstStyle/>
              <a:p>
                <a:endParaRPr lang="zh-CN" altLang="en-US" sz="1695" dirty="0"/>
              </a:p>
            </p:txBody>
          </p:sp>
          <p:sp>
            <p:nvSpPr>
              <p:cNvPr id="10" name="直接连接符 24"/>
              <p:cNvSpPr>
                <a:spLocks noChangeShapeType="1"/>
              </p:cNvSpPr>
              <p:nvPr/>
            </p:nvSpPr>
            <p:spPr bwMode="auto">
              <a:xfrm>
                <a:off x="1957772" y="0"/>
                <a:ext cx="922548" cy="360040"/>
              </a:xfrm>
              <a:prstGeom prst="line">
                <a:avLst/>
              </a:prstGeom>
              <a:noFill/>
              <a:ln w="9525">
                <a:solidFill>
                  <a:srgbClr val="02497F"/>
                </a:solidFill>
                <a:bevel/>
              </a:ln>
            </p:spPr>
            <p:txBody>
              <a:bodyPr/>
              <a:lstStyle/>
              <a:p>
                <a:endParaRPr lang="zh-CN" altLang="en-US" sz="1695" dirty="0"/>
              </a:p>
            </p:txBody>
          </p:sp>
        </p:grpSp>
      </p:grpSp>
      <p:sp>
        <p:nvSpPr>
          <p:cNvPr id="13" name="矩形 27"/>
          <p:cNvSpPr>
            <a:spLocks noChangeArrowheads="1"/>
          </p:cNvSpPr>
          <p:nvPr/>
        </p:nvSpPr>
        <p:spPr bwMode="auto">
          <a:xfrm>
            <a:off x="1037728" y="5182870"/>
            <a:ext cx="3227354" cy="3670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024" tIns="45513" rIns="91024" bIns="45513">
            <a:spAutoFit/>
          </a:bodyPr>
          <a:lstStyle/>
          <a:p>
            <a:pPr defTabSz="429895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微软雅黑" panose="020B0503020204020204" charset="-122"/>
              </a:rPr>
              <a:t>文本游戏</a:t>
            </a: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rial" panose="020B0604020202020204" pitchFamily="34" charset="0"/>
              <a:sym typeface="微软雅黑" panose="020B0503020204020204" charset="-122"/>
            </a:endParaRPr>
          </a:p>
        </p:txBody>
      </p:sp>
      <p:sp>
        <p:nvSpPr>
          <p:cNvPr id="14" name="TextBox 28"/>
          <p:cNvSpPr>
            <a:spLocks noChangeArrowheads="1"/>
          </p:cNvSpPr>
          <p:nvPr/>
        </p:nvSpPr>
        <p:spPr bwMode="auto">
          <a:xfrm>
            <a:off x="991369" y="4173827"/>
            <a:ext cx="2727623" cy="808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024" tIns="45513" rIns="91024" bIns="45513">
            <a:spAutoFit/>
          </a:bodyPr>
          <a:lstStyle/>
          <a:p>
            <a:pPr defTabSz="429895">
              <a:lnSpc>
                <a:spcPct val="130000"/>
              </a:lnSpc>
              <a:spcBef>
                <a:spcPts val="280"/>
              </a:spcBef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微软雅黑" panose="020B0503020204020204" charset="-122"/>
              </a:rPr>
              <a:t>玩家与游戏之间进行交互，行为选择、推进游戏进程</a:t>
            </a:r>
            <a:endParaRPr lang="zh-CN" alt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charset="-122"/>
            </a:endParaRPr>
          </a:p>
        </p:txBody>
      </p:sp>
      <p:grpSp>
        <p:nvGrpSpPr>
          <p:cNvPr id="15" name="组合 29"/>
          <p:cNvGrpSpPr/>
          <p:nvPr/>
        </p:nvGrpSpPr>
        <p:grpSpPr bwMode="auto">
          <a:xfrm flipH="1">
            <a:off x="6960417" y="2310587"/>
            <a:ext cx="4147183" cy="2872523"/>
            <a:chOff x="0" y="0"/>
            <a:chExt cx="2880320" cy="2019710"/>
          </a:xfrm>
        </p:grpSpPr>
        <p:grpSp>
          <p:nvGrpSpPr>
            <p:cNvPr id="16" name="组合 30"/>
            <p:cNvGrpSpPr/>
            <p:nvPr/>
          </p:nvGrpSpPr>
          <p:grpSpPr bwMode="auto">
            <a:xfrm>
              <a:off x="0" y="0"/>
              <a:ext cx="2880320" cy="775829"/>
              <a:chOff x="0" y="0"/>
              <a:chExt cx="2880320" cy="360040"/>
            </a:xfrm>
          </p:grpSpPr>
          <p:sp>
            <p:nvSpPr>
              <p:cNvPr id="20" name="直接连接符 34"/>
              <p:cNvSpPr>
                <a:spLocks noChangeShapeType="1"/>
              </p:cNvSpPr>
              <p:nvPr/>
            </p:nvSpPr>
            <p:spPr bwMode="auto">
              <a:xfrm>
                <a:off x="0" y="0"/>
                <a:ext cx="1957772" cy="1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  <a:bevel/>
                <a:headEnd type="oval" w="med" len="med"/>
              </a:ln>
            </p:spPr>
            <p:txBody>
              <a:bodyPr/>
              <a:lstStyle/>
              <a:p>
                <a:endParaRPr lang="zh-CN" altLang="en-US" sz="1695" dirty="0"/>
              </a:p>
            </p:txBody>
          </p:sp>
          <p:sp>
            <p:nvSpPr>
              <p:cNvPr id="21" name="直接连接符 35"/>
              <p:cNvSpPr>
                <a:spLocks noChangeShapeType="1"/>
              </p:cNvSpPr>
              <p:nvPr/>
            </p:nvSpPr>
            <p:spPr bwMode="auto">
              <a:xfrm>
                <a:off x="1957772" y="0"/>
                <a:ext cx="922548" cy="360040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  <a:bevel/>
              </a:ln>
            </p:spPr>
            <p:txBody>
              <a:bodyPr/>
              <a:lstStyle/>
              <a:p>
                <a:endParaRPr lang="zh-CN" altLang="en-US" sz="1695" dirty="0"/>
              </a:p>
            </p:txBody>
          </p:sp>
        </p:grpSp>
        <p:grpSp>
          <p:nvGrpSpPr>
            <p:cNvPr id="17" name="组合 31"/>
            <p:cNvGrpSpPr/>
            <p:nvPr/>
          </p:nvGrpSpPr>
          <p:grpSpPr bwMode="auto">
            <a:xfrm flipV="1">
              <a:off x="0" y="1243881"/>
              <a:ext cx="2880320" cy="775829"/>
              <a:chOff x="0" y="0"/>
              <a:chExt cx="2880320" cy="360040"/>
            </a:xfrm>
          </p:grpSpPr>
          <p:sp>
            <p:nvSpPr>
              <p:cNvPr id="18" name="直接连接符 32"/>
              <p:cNvSpPr>
                <a:spLocks noChangeShapeType="1"/>
              </p:cNvSpPr>
              <p:nvPr/>
            </p:nvSpPr>
            <p:spPr bwMode="auto">
              <a:xfrm>
                <a:off x="0" y="0"/>
                <a:ext cx="1957772" cy="1"/>
              </a:xfrm>
              <a:prstGeom prst="line">
                <a:avLst/>
              </a:prstGeom>
              <a:noFill/>
              <a:ln w="9525">
                <a:solidFill>
                  <a:srgbClr val="02497F"/>
                </a:solidFill>
                <a:bevel/>
                <a:headEnd type="oval" w="med" len="med"/>
              </a:ln>
            </p:spPr>
            <p:txBody>
              <a:bodyPr/>
              <a:lstStyle/>
              <a:p>
                <a:endParaRPr lang="zh-CN" altLang="en-US" sz="1695" dirty="0"/>
              </a:p>
            </p:txBody>
          </p:sp>
          <p:sp>
            <p:nvSpPr>
              <p:cNvPr id="19" name="直接连接符 33"/>
              <p:cNvSpPr>
                <a:spLocks noChangeShapeType="1"/>
              </p:cNvSpPr>
              <p:nvPr/>
            </p:nvSpPr>
            <p:spPr bwMode="auto">
              <a:xfrm>
                <a:off x="1957772" y="0"/>
                <a:ext cx="922548" cy="360040"/>
              </a:xfrm>
              <a:prstGeom prst="line">
                <a:avLst/>
              </a:prstGeom>
              <a:noFill/>
              <a:ln w="9525">
                <a:solidFill>
                  <a:srgbClr val="02497F"/>
                </a:solidFill>
                <a:bevel/>
              </a:ln>
            </p:spPr>
            <p:txBody>
              <a:bodyPr/>
              <a:lstStyle/>
              <a:p>
                <a:endParaRPr lang="zh-CN" altLang="en-US" sz="1695" dirty="0"/>
              </a:p>
            </p:txBody>
          </p:sp>
        </p:grpSp>
      </p:grpSp>
      <p:sp>
        <p:nvSpPr>
          <p:cNvPr id="22" name="矩形 36"/>
          <p:cNvSpPr>
            <a:spLocks noChangeArrowheads="1"/>
          </p:cNvSpPr>
          <p:nvPr/>
        </p:nvSpPr>
        <p:spPr bwMode="auto">
          <a:xfrm>
            <a:off x="7894180" y="1878615"/>
            <a:ext cx="3225365" cy="3670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024" tIns="45513" rIns="91024" bIns="45513">
            <a:spAutoFit/>
          </a:bodyPr>
          <a:lstStyle/>
          <a:p>
            <a:pPr algn="r" defTabSz="429895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微软雅黑" panose="020B0503020204020204" charset="-122"/>
              </a:rPr>
              <a:t>决策支持系统</a:t>
            </a:r>
            <a:endParaRPr lang="zh-CN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rial" panose="020B0604020202020204" pitchFamily="34" charset="0"/>
              <a:sym typeface="微软雅黑" panose="020B0503020204020204" charset="-122"/>
            </a:endParaRPr>
          </a:p>
        </p:txBody>
      </p:sp>
      <p:sp>
        <p:nvSpPr>
          <p:cNvPr id="23" name="TextBox 37"/>
          <p:cNvSpPr>
            <a:spLocks noChangeArrowheads="1"/>
          </p:cNvSpPr>
          <p:nvPr/>
        </p:nvSpPr>
        <p:spPr bwMode="auto">
          <a:xfrm>
            <a:off x="8391920" y="2336467"/>
            <a:ext cx="2727623" cy="808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024" tIns="45513" rIns="91024" bIns="45513">
            <a:spAutoFit/>
          </a:bodyPr>
          <a:lstStyle/>
          <a:p>
            <a:pPr algn="r" defTabSz="429895">
              <a:lnSpc>
                <a:spcPct val="130000"/>
              </a:lnSpc>
              <a:spcBef>
                <a:spcPts val="280"/>
              </a:spcBef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微软雅黑" panose="020B0503020204020204" charset="-122"/>
              </a:rPr>
              <a:t>根据用户需求和环境信息提供合适的建议</a:t>
            </a:r>
            <a:endParaRPr lang="zh-CN" alt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charset="-122"/>
            </a:endParaRPr>
          </a:p>
        </p:txBody>
      </p:sp>
      <p:sp>
        <p:nvSpPr>
          <p:cNvPr id="24" name="矩形 38"/>
          <p:cNvSpPr>
            <a:spLocks noChangeArrowheads="1"/>
          </p:cNvSpPr>
          <p:nvPr/>
        </p:nvSpPr>
        <p:spPr bwMode="auto">
          <a:xfrm>
            <a:off x="7894180" y="5210979"/>
            <a:ext cx="3225365" cy="31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024" tIns="45513" rIns="91024" bIns="45513">
            <a:spAutoFit/>
          </a:bodyPr>
          <a:lstStyle/>
          <a:p>
            <a:pPr algn="r" defTabSz="429895"/>
            <a:r>
              <a:rPr lang="zh-CN" altLang="en-US" sz="148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汉仪中宋简" panose="02010600000101010101" charset="-128"/>
                <a:ea typeface="汉仪中宋简" panose="02010600000101010101" charset="-128"/>
                <a:cs typeface="Arial" panose="020B0604020202020204" pitchFamily="34" charset="0"/>
                <a:sym typeface="微软雅黑" panose="020B0503020204020204" charset="-122"/>
              </a:rPr>
              <a:t>人工智能助手及相关领域</a:t>
            </a:r>
            <a:endParaRPr lang="zh-CN" altLang="en-US" sz="1480" dirty="0" smtClean="0">
              <a:solidFill>
                <a:schemeClr val="tx1">
                  <a:lumMod val="85000"/>
                  <a:lumOff val="15000"/>
                </a:schemeClr>
              </a:solidFill>
              <a:latin typeface="汉仪中宋简" panose="02010600000101010101" charset="-128"/>
              <a:ea typeface="汉仪中宋简" panose="02010600000101010101" charset="-128"/>
              <a:cs typeface="Arial" panose="020B0604020202020204" pitchFamily="34" charset="0"/>
              <a:sym typeface="微软雅黑" panose="020B0503020204020204" charset="-122"/>
            </a:endParaRPr>
          </a:p>
        </p:txBody>
      </p:sp>
      <p:sp>
        <p:nvSpPr>
          <p:cNvPr id="25" name="TextBox 39"/>
          <p:cNvSpPr>
            <a:spLocks noChangeArrowheads="1"/>
          </p:cNvSpPr>
          <p:nvPr/>
        </p:nvSpPr>
        <p:spPr bwMode="auto">
          <a:xfrm>
            <a:off x="8391920" y="4226703"/>
            <a:ext cx="2727623" cy="808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024" tIns="45513" rIns="91024" bIns="45513">
            <a:spAutoFit/>
          </a:bodyPr>
          <a:lstStyle/>
          <a:p>
            <a:pPr algn="r" defTabSz="429895">
              <a:lnSpc>
                <a:spcPct val="130000"/>
              </a:lnSpc>
              <a:spcBef>
                <a:spcPts val="280"/>
              </a:spcBef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微软雅黑" panose="020B0503020204020204" charset="-122"/>
              </a:rPr>
              <a:t>在当前环境进行推理和决策，规划日常安排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微软雅黑" panose="020B0503020204020204" charset="-122"/>
              </a:rPr>
              <a:t> </a:t>
            </a:r>
            <a:endParaRPr lang="zh-CN" alt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+mn-ea"/>
              <a:sym typeface="微软雅黑" panose="020B0503020204020204" charset="-122"/>
            </a:endParaRPr>
          </a:p>
        </p:txBody>
      </p:sp>
      <p:sp>
        <p:nvSpPr>
          <p:cNvPr id="26" name="矩形 40"/>
          <p:cNvSpPr>
            <a:spLocks noChangeArrowheads="1"/>
          </p:cNvSpPr>
          <p:nvPr/>
        </p:nvSpPr>
        <p:spPr bwMode="auto">
          <a:xfrm>
            <a:off x="5281122" y="3481095"/>
            <a:ext cx="1604010" cy="520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024" tIns="45513" rIns="91024" bIns="45513">
            <a:spAutoFit/>
          </a:bodyPr>
          <a:lstStyle/>
          <a:p>
            <a:pPr algn="ctr" defTabSz="429895"/>
            <a:r>
              <a:rPr lang="zh-CN" altLang="en-US" sz="2800" dirty="0">
                <a:solidFill>
                  <a:srgbClr val="808080"/>
                </a:solidFill>
                <a:latin typeface="+mj-ea"/>
                <a:ea typeface="+mj-ea"/>
                <a:cs typeface="Arial" panose="020B0604020202020204" pitchFamily="34" charset="0"/>
                <a:sym typeface="微软雅黑" panose="020B0503020204020204" charset="-122"/>
              </a:rPr>
              <a:t>环境感知</a:t>
            </a:r>
            <a:endParaRPr lang="zh-CN" altLang="en-US" sz="2800" dirty="0">
              <a:solidFill>
                <a:srgbClr val="808080"/>
              </a:solidFill>
              <a:latin typeface="+mj-ea"/>
              <a:ea typeface="+mj-ea"/>
              <a:cs typeface="Arial" panose="020B0604020202020204" pitchFamily="34" charset="0"/>
              <a:sym typeface="微软雅黑" panose="020B050302020402020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005070" y="2435860"/>
            <a:ext cx="2167890" cy="722630"/>
            <a:chOff x="7882" y="3836"/>
            <a:chExt cx="3414" cy="1138"/>
          </a:xfrm>
        </p:grpSpPr>
        <p:sp>
          <p:nvSpPr>
            <p:cNvPr id="28" name="AutoShape 35"/>
            <p:cNvSpPr>
              <a:spLocks noChangeArrowheads="1"/>
            </p:cNvSpPr>
            <p:nvPr/>
          </p:nvSpPr>
          <p:spPr bwMode="auto">
            <a:xfrm>
              <a:off x="7882" y="3836"/>
              <a:ext cx="3414" cy="1138"/>
            </a:xfrm>
            <a:custGeom>
              <a:avLst/>
              <a:gdLst>
                <a:gd name="T0" fmla="*/ 307741 w 21600"/>
                <a:gd name="T1" fmla="*/ 2171 h 21600"/>
                <a:gd name="T2" fmla="*/ 175852 w 21600"/>
                <a:gd name="T3" fmla="*/ 4342 h 21600"/>
                <a:gd name="T4" fmla="*/ 43963 w 21600"/>
                <a:gd name="T5" fmla="*/ 2171 h 21600"/>
                <a:gd name="T6" fmla="*/ 17585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2 w 21600"/>
                <a:gd name="T13" fmla="*/ 4522 h 21600"/>
                <a:gd name="T14" fmla="*/ 17098 w 21600"/>
                <a:gd name="T15" fmla="*/ 1707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50800">
              <a:solidFill>
                <a:schemeClr val="bg1"/>
              </a:solidFill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zh-CN" altLang="en-US" sz="1695" dirty="0">
                <a:latin typeface="汉仪中宋简" panose="02010600000101010101" charset="-128"/>
                <a:ea typeface="汉仪中宋简" panose="02010600000101010101" charset="-128"/>
              </a:endParaRPr>
            </a:p>
          </p:txBody>
        </p:sp>
        <p:sp>
          <p:nvSpPr>
            <p:cNvPr id="29" name="Rectangle 37"/>
            <p:cNvSpPr>
              <a:spLocks noChangeArrowheads="1"/>
            </p:cNvSpPr>
            <p:nvPr/>
          </p:nvSpPr>
          <p:spPr bwMode="auto">
            <a:xfrm>
              <a:off x="8599" y="4063"/>
              <a:ext cx="1988" cy="55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defTabSz="541655"/>
              <a:r>
                <a:rPr lang="zh-CN" altLang="en-US" sz="1695" dirty="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rPr>
                <a:t>上下文信息</a:t>
              </a:r>
              <a:endParaRPr lang="zh-CN" altLang="en-US" sz="1695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005070" y="4333240"/>
            <a:ext cx="2167890" cy="722630"/>
            <a:chOff x="7882" y="6824"/>
            <a:chExt cx="3414" cy="1138"/>
          </a:xfrm>
        </p:grpSpPr>
        <p:sp>
          <p:nvSpPr>
            <p:cNvPr id="31" name="AutoShape 36"/>
            <p:cNvSpPr>
              <a:spLocks noChangeArrowheads="1"/>
            </p:cNvSpPr>
            <p:nvPr/>
          </p:nvSpPr>
          <p:spPr bwMode="auto">
            <a:xfrm flipV="1">
              <a:off x="7882" y="6824"/>
              <a:ext cx="3414" cy="1138"/>
            </a:xfrm>
            <a:custGeom>
              <a:avLst/>
              <a:gdLst>
                <a:gd name="T0" fmla="*/ 307741 w 21600"/>
                <a:gd name="T1" fmla="*/ 2171 h 21600"/>
                <a:gd name="T2" fmla="*/ 175852 w 21600"/>
                <a:gd name="T3" fmla="*/ 4342 h 21600"/>
                <a:gd name="T4" fmla="*/ 43963 w 21600"/>
                <a:gd name="T5" fmla="*/ 2171 h 21600"/>
                <a:gd name="T6" fmla="*/ 17585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2 w 21600"/>
                <a:gd name="T13" fmla="*/ 4522 h 21600"/>
                <a:gd name="T14" fmla="*/ 17098 w 21600"/>
                <a:gd name="T15" fmla="*/ 1707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2497F"/>
            </a:solidFill>
            <a:ln w="50800">
              <a:solidFill>
                <a:schemeClr val="bg1"/>
              </a:solidFill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10800000" wrap="none" anchor="ctr"/>
            <a:lstStyle/>
            <a:p>
              <a:endParaRPr lang="zh-CN" altLang="en-US" sz="1695" dirty="0">
                <a:latin typeface="汉仪中宋简" panose="02010600000101010101" charset="-128"/>
                <a:ea typeface="汉仪中宋简" panose="02010600000101010101" charset="-128"/>
              </a:endParaRPr>
            </a:p>
          </p:txBody>
        </p:sp>
        <p:sp>
          <p:nvSpPr>
            <p:cNvPr id="32" name="Rectangle 38"/>
            <p:cNvSpPr>
              <a:spLocks noChangeArrowheads="1"/>
            </p:cNvSpPr>
            <p:nvPr/>
          </p:nvSpPr>
          <p:spPr bwMode="auto">
            <a:xfrm>
              <a:off x="8766" y="7115"/>
              <a:ext cx="1648" cy="555"/>
            </a:xfrm>
            <a:prstGeom prst="rect">
              <a:avLst/>
            </a:prstGeom>
            <a:solidFill>
              <a:srgbClr val="02497F"/>
            </a:solidFill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defTabSz="541655"/>
              <a:r>
                <a:rPr lang="zh-CN" altLang="en-US" sz="1695" dirty="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rPr>
                <a:t>任务规划</a:t>
              </a:r>
              <a:endParaRPr lang="zh-CN" altLang="en-US" sz="1695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endParaRPr>
            </a:p>
          </p:txBody>
        </p:sp>
      </p:grpSp>
      <p:cxnSp>
        <p:nvCxnSpPr>
          <p:cNvPr id="34" name="直接连接符 33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35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000" smtClean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结果</a:t>
            </a:r>
            <a:endParaRPr lang="zh-CN" altLang="en-US" sz="2000" smtClean="0">
              <a:solidFill>
                <a:schemeClr val="tx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/>
      <p:bldP spid="5" grpId="0"/>
      <p:bldP spid="13" grpId="0"/>
      <p:bldP spid="14" grpId="0"/>
      <p:bldP spid="22" grpId="0"/>
      <p:bldP spid="23" grpId="0"/>
      <p:bldP spid="24" grpId="0"/>
      <p:bldP spid="2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585881" y="1800601"/>
            <a:ext cx="3020239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3800" b="1" dirty="0">
                <a:solidFill>
                  <a:schemeClr val="bg1">
                    <a:lumMod val="50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汉仪中宋简" panose="02010600000101010101" charset="-128"/>
              </a:rPr>
              <a:t>04</a:t>
            </a:r>
            <a:endParaRPr lang="en-US" altLang="zh-CN" sz="13800" b="1" dirty="0">
              <a:solidFill>
                <a:schemeClr val="bg1">
                  <a:lumMod val="50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54028" y="3659505"/>
            <a:ext cx="1083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答案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29296" y="1734613"/>
            <a:ext cx="2733408" cy="2916665"/>
          </a:xfrm>
          <a:prstGeom prst="rect">
            <a:avLst/>
          </a:prstGeom>
          <a:noFill/>
          <a:ln w="19050">
            <a:solidFill>
              <a:srgbClr val="0F4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029479" y="3096998"/>
            <a:ext cx="2513635" cy="1642858"/>
            <a:chOff x="6501056" y="2340604"/>
            <a:chExt cx="2513635" cy="164285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9014691" y="2340604"/>
              <a:ext cx="0" cy="1642858"/>
            </a:xfrm>
            <a:prstGeom prst="line">
              <a:avLst/>
            </a:prstGeom>
            <a:ln>
              <a:solidFill>
                <a:srgbClr val="0F4C83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6501056" y="3983462"/>
              <a:ext cx="2513635" cy="0"/>
            </a:xfrm>
            <a:prstGeom prst="line">
              <a:avLst/>
            </a:prstGeom>
            <a:ln>
              <a:solidFill>
                <a:srgbClr val="0F4C83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400" smtClean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结论</a:t>
            </a:r>
            <a:endParaRPr lang="zh-CN" altLang="en-US" sz="2400" smtClean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8" name="图片 7"/>
          <p:cNvPicPr preferRelativeResize="0">
            <a:picLocks noChangeAspect="1"/>
          </p:cNvPicPr>
          <p:nvPr/>
        </p:nvPicPr>
        <p:blipFill>
          <a:blip r:embed="rId1">
            <a:alphaModFix amt="61000"/>
          </a:blip>
          <a:stretch>
            <a:fillRect/>
          </a:stretch>
        </p:blipFill>
        <p:spPr>
          <a:xfrm>
            <a:off x="955040" y="1169670"/>
            <a:ext cx="10772140" cy="2420620"/>
          </a:xfrm>
          <a:prstGeom prst="rect">
            <a:avLst/>
          </a:prstGeom>
          <a:blipFill rotWithShape="1">
            <a:blip r:embed="rId2">
              <a:alphaModFix amt="29000"/>
            </a:blip>
            <a:tile tx="0" ty="0" sx="100000" sy="100000" flip="none" algn="tl"/>
          </a:blipFill>
        </p:spPr>
      </p:pic>
      <p:pic>
        <p:nvPicPr>
          <p:cNvPr id="10" name="图片 9"/>
          <p:cNvPicPr preferRelativeResize="0">
            <a:picLocks noChangeAspect="1"/>
          </p:cNvPicPr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1062355" y="3524885"/>
            <a:ext cx="10558145" cy="1365250"/>
          </a:xfrm>
          <a:prstGeom prst="rect">
            <a:avLst/>
          </a:prstGeom>
          <a:blipFill rotWithShape="1">
            <a:blip r:embed="rId2">
              <a:alphaModFix amt="29000"/>
            </a:blip>
            <a:tile tx="0" ty="0" sx="100000" sy="100000" flip="none" algn="tl"/>
          </a:blipFill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400" smtClean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感谢</a:t>
            </a:r>
            <a:endParaRPr lang="zh-CN" altLang="en-US" sz="2400" smtClean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04315" y="1652905"/>
            <a:ext cx="954151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t>Ludwig Josef Johann Wittgenstein</a:t>
            </a:r>
            <a:r>
              <a:rPr lang="zh-CN"/>
              <a:t>，</a:t>
            </a:r>
            <a:r>
              <a:t>著名的哲学家和逻辑学家，他的思想对我的创作产生了深远的影响。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t>李宏毅</a:t>
            </a:r>
            <a:r>
              <a:rPr lang="en-US"/>
              <a:t>,著名的机器学习课程讲师</a:t>
            </a:r>
            <a:r>
              <a:rPr lang="zh-CN" altLang="en-US"/>
              <a:t>，该领域拥有丰富的经验和深厚的理论功底，总会有一句诙谐幽默的口头语”忘了就算了“</a:t>
            </a:r>
            <a:endParaRPr lang="zh-CN" altLang="en-US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何颖，针对文档的标题、段落、内容划分提出宝贵的建议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4585881" y="1800601"/>
            <a:ext cx="3020239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3800" b="1" dirty="0">
                <a:solidFill>
                  <a:schemeClr val="bg1">
                    <a:lumMod val="50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汉仪中宋简" panose="02010600000101010101" charset="-128"/>
              </a:rPr>
              <a:t>01</a:t>
            </a:r>
            <a:endParaRPr lang="en-US" altLang="zh-CN" sz="13800" b="1" dirty="0">
              <a:solidFill>
                <a:schemeClr val="bg1">
                  <a:lumMod val="50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54028" y="3659505"/>
            <a:ext cx="1083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汉仪中宋简" panose="02010600000101010101" charset="-128"/>
              </a:rPr>
              <a:t>思想</a:t>
            </a:r>
            <a:endParaRPr lang="zh-CN" altLang="en-US" sz="32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汉仪中宋简" panose="02010600000101010101" charset="-128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729296" y="1734613"/>
            <a:ext cx="2733408" cy="2916665"/>
          </a:xfrm>
          <a:prstGeom prst="rect">
            <a:avLst/>
          </a:prstGeom>
          <a:noFill/>
          <a:ln w="19050">
            <a:solidFill>
              <a:srgbClr val="0F4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中黑简" panose="02010600000101010101" charset="-122"/>
              <a:ea typeface="汉仪中黑简" panose="02010600000101010101" charset="-122"/>
              <a:cs typeface="+mn-ea"/>
              <a:sym typeface="汉仪中宋简" panose="02010600000101010101" charset="-128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029479" y="3096998"/>
            <a:ext cx="2513635" cy="1642858"/>
            <a:chOff x="6501056" y="2340604"/>
            <a:chExt cx="2513635" cy="1642858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9014691" y="2340604"/>
              <a:ext cx="0" cy="1642858"/>
            </a:xfrm>
            <a:prstGeom prst="line">
              <a:avLst/>
            </a:prstGeom>
            <a:ln>
              <a:solidFill>
                <a:srgbClr val="0F4C83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6501056" y="3983462"/>
              <a:ext cx="2513635" cy="0"/>
            </a:xfrm>
            <a:prstGeom prst="line">
              <a:avLst/>
            </a:prstGeom>
            <a:ln>
              <a:solidFill>
                <a:srgbClr val="0F4C83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7" name="Rectangle 23"/>
          <p:cNvSpPr/>
          <p:nvPr/>
        </p:nvSpPr>
        <p:spPr>
          <a:xfrm>
            <a:off x="4765706" y="4158036"/>
            <a:ext cx="2658267" cy="275590"/>
          </a:xfrm>
          <a:prstGeom prst="rect">
            <a:avLst/>
          </a:prstGeom>
        </p:spPr>
        <p:txBody>
          <a:bodyPr wrap="square">
            <a:spAutoFit/>
          </a:bodyPr>
          <a:p>
            <a:pPr algn="ctr" hangingPunct="0">
              <a:lnSpc>
                <a:spcPct val="150000"/>
              </a:lnSpc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凡是能说的，都能够说清楚</a:t>
            </a:r>
            <a:endParaRPr lang="en-US" altLang="zh-CN" sz="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629525" y="2932430"/>
            <a:ext cx="459740" cy="1469390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dist"/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《逻辑哲学论》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97190" y="3769360"/>
            <a:ext cx="428625" cy="1469390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dist"/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j-ea"/>
                <a:sym typeface="+mn-lt"/>
              </a:rPr>
              <a:t>--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j-ea"/>
                <a:sym typeface="+mn-lt"/>
              </a:rPr>
              <a:t>维特根斯坦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j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 bldLvl="0" animBg="1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22981" y="1641354"/>
            <a:ext cx="3124200" cy="31242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dirty="0">
              <a:latin typeface="思源黑体 CN Heavy" panose="02010600030101010101" pitchFamily="34" charset="-122"/>
              <a:ea typeface="思源黑体 CN Heavy" panose="02010600030101010101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614043" y="1476254"/>
            <a:ext cx="61722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614043" y="5591054"/>
            <a:ext cx="61722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977890" y="2284730"/>
            <a:ext cx="544449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+mn-ea"/>
                <a:cs typeface="+mn-ea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+mn-ea"/>
                <a:cs typeface="+mn-ea"/>
              </a:rPr>
              <a:t>、事实的定义。</a:t>
            </a:r>
            <a:endParaRPr lang="zh-CN" altLang="en-US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977890" y="2684145"/>
            <a:ext cx="54444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+mn-ea"/>
                <a:cs typeface="+mn-ea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+mn-ea"/>
                <a:cs typeface="+mn-ea"/>
              </a:rPr>
              <a:t>、一个图像就是一个事实。</a:t>
            </a:r>
            <a:endParaRPr lang="zh-CN" altLang="en-US" dirty="0">
              <a:solidFill>
                <a:schemeClr val="tx1"/>
              </a:solidFill>
              <a:latin typeface="+mn-ea"/>
              <a:cs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+mn-ea"/>
                <a:cs typeface="+mn-ea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+mn-ea"/>
                <a:cs typeface="+mn-ea"/>
              </a:rPr>
              <a:t>、事实的逻辑图像就是思想</a:t>
            </a:r>
            <a:endParaRPr lang="zh-CN" altLang="en-US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400" smtClean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思想</a:t>
            </a:r>
            <a:endParaRPr lang="zh-CN" altLang="en-US" sz="2400" smtClean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5" name="图片 4"/>
          <p:cNvPicPr preferRelativeResize="0">
            <a:picLocks noChangeAspect="1"/>
          </p:cNvPicPr>
          <p:nvPr/>
        </p:nvPicPr>
        <p:blipFill>
          <a:blip r:embed="rId1">
            <a:alphaModFix amt="61000"/>
          </a:blip>
          <a:stretch>
            <a:fillRect/>
          </a:stretch>
        </p:blipFill>
        <p:spPr>
          <a:xfrm>
            <a:off x="1253490" y="1992630"/>
            <a:ext cx="3373755" cy="3207385"/>
          </a:xfrm>
          <a:prstGeom prst="rect">
            <a:avLst/>
          </a:prstGeom>
          <a:blipFill rotWithShape="1">
            <a:blip r:embed="rId2">
              <a:alphaModFix amt="29000"/>
            </a:blip>
            <a:tile tx="0" ty="0" sx="50000" sy="50000" flip="none" algn="tl"/>
          </a:blipFill>
        </p:spPr>
      </p:pic>
      <p:sp>
        <p:nvSpPr>
          <p:cNvPr id="6" name="文本框 5"/>
          <p:cNvSpPr txBox="1"/>
          <p:nvPr/>
        </p:nvSpPr>
        <p:spPr>
          <a:xfrm>
            <a:off x="5977890" y="4218940"/>
            <a:ext cx="544449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ea"/>
                <a:cs typeface="+mn-ea"/>
              </a:rPr>
              <a:t>2-3</a:t>
            </a:r>
            <a:r>
              <a:rPr lang="zh-CN" altLang="en-US" dirty="0">
                <a:solidFill>
                  <a:schemeClr val="tx1"/>
                </a:solidFill>
                <a:latin typeface="+mn-ea"/>
                <a:cs typeface="+mn-ea"/>
              </a:rPr>
              <a:t>节</a:t>
            </a:r>
            <a:r>
              <a:rPr dirty="0">
                <a:solidFill>
                  <a:schemeClr val="tx1"/>
                </a:solidFill>
                <a:latin typeface="+mn-ea"/>
                <a:cs typeface="+mn-ea"/>
              </a:rPr>
              <a:t>句子和事实对应，句子思想和图像对应，句子就</a:t>
            </a:r>
            <a:r>
              <a:rPr lang="zh-CN" dirty="0">
                <a:solidFill>
                  <a:schemeClr val="tx1"/>
                </a:solidFill>
                <a:latin typeface="+mn-ea"/>
                <a:cs typeface="+mn-ea"/>
              </a:rPr>
              <a:t>能</a:t>
            </a:r>
            <a:r>
              <a:rPr dirty="0">
                <a:solidFill>
                  <a:schemeClr val="tx1"/>
                </a:solidFill>
                <a:latin typeface="+mn-ea"/>
                <a:cs typeface="+mn-ea"/>
              </a:rPr>
              <a:t>描述“图像</a:t>
            </a:r>
            <a:r>
              <a:rPr lang="zh-CN" dirty="0">
                <a:solidFill>
                  <a:schemeClr val="tx1"/>
                </a:solidFill>
                <a:latin typeface="+mn-ea"/>
                <a:cs typeface="+mn-ea"/>
              </a:rPr>
              <a:t>形式</a:t>
            </a:r>
            <a:r>
              <a:rPr dirty="0">
                <a:latin typeface="+mn-ea"/>
                <a:cs typeface="+mn-ea"/>
                <a:sym typeface="+mn-ea"/>
              </a:rPr>
              <a:t>”</a:t>
            </a:r>
            <a:endParaRPr lang="zh-CN" dirty="0">
              <a:solidFill>
                <a:schemeClr val="tx1"/>
              </a:solidFill>
              <a:latin typeface="+mn-ea"/>
              <a:cs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dirty="0">
                <a:solidFill>
                  <a:schemeClr val="tx1"/>
                </a:solidFill>
                <a:latin typeface="+mn-ea"/>
                <a:cs typeface="+mn-ea"/>
              </a:rPr>
              <a:t>同时在</a:t>
            </a:r>
            <a:r>
              <a:rPr lang="en-US" altLang="zh-CN" dirty="0">
                <a:solidFill>
                  <a:schemeClr val="tx1"/>
                </a:solidFill>
                <a:latin typeface="+mn-ea"/>
                <a:cs typeface="+mn-ea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+mn-ea"/>
                <a:cs typeface="+mn-ea"/>
              </a:rPr>
              <a:t>节中给出了逻辑命题</a:t>
            </a:r>
            <a:r>
              <a:rPr lang="en-US" altLang="zh-CN" dirty="0">
                <a:solidFill>
                  <a:schemeClr val="tx1"/>
                </a:solidFill>
                <a:latin typeface="+mn-ea"/>
                <a:cs typeface="+mn-ea"/>
              </a:rPr>
              <a:t>{p,q,R}</a:t>
            </a:r>
            <a:endParaRPr lang="en-US" altLang="zh-CN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07100" y="3925570"/>
            <a:ext cx="73088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dist"/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总结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8" grpId="0"/>
      <p:bldP spid="20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22981" y="1641354"/>
            <a:ext cx="3124200" cy="31242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dirty="0">
              <a:latin typeface="思源黑体 CN Heavy" panose="02010600030101010101" pitchFamily="34" charset="-122"/>
              <a:ea typeface="思源黑体 CN Heavy" panose="02010600030101010101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614043" y="1476254"/>
            <a:ext cx="61722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614043" y="5591054"/>
            <a:ext cx="61722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977890" y="2684145"/>
            <a:ext cx="54444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>
                <a:solidFill>
                  <a:schemeClr val="tx1"/>
                </a:solidFill>
                <a:ea typeface="汉仪中宋简" panose="02010600000101010101" charset="-128"/>
                <a:cs typeface="+mn-lt"/>
              </a:rPr>
              <a:t>Tokenization</a:t>
            </a:r>
            <a:r>
              <a:rPr dirty="0">
                <a:solidFill>
                  <a:schemeClr val="tx1"/>
                </a:solidFill>
                <a:ea typeface="东文宋体" charset="0"/>
                <a:cs typeface="+mn-lt"/>
              </a:rPr>
              <a:t>①</a:t>
            </a:r>
            <a:endParaRPr dirty="0">
              <a:solidFill>
                <a:schemeClr val="tx1"/>
              </a:solidFill>
              <a:ea typeface="汉仪中宋简" panose="02010600000101010101" charset="-128"/>
              <a:cs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>
                <a:solidFill>
                  <a:schemeClr val="tx1"/>
                </a:solidFill>
                <a:ea typeface="汉仪中宋简" panose="02010600000101010101" charset="-128"/>
                <a:cs typeface="+mn-lt"/>
              </a:rPr>
              <a:t>Part-of-Speech Tagging</a:t>
            </a:r>
            <a:endParaRPr lang="zh-CN" altLang="en-US" dirty="0">
              <a:solidFill>
                <a:schemeClr val="tx1"/>
              </a:solidFill>
              <a:ea typeface="汉仪中宋简" panose="02010600000101010101" charset="-128"/>
              <a:cs typeface="+mn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>
                <a:ea typeface="汉仪中宋简" panose="02010600000101010101" charset="-128"/>
                <a:cs typeface="+mn-lt"/>
                <a:sym typeface="+mn-ea"/>
              </a:rPr>
              <a:t>Named Entity Recognition¶</a:t>
            </a:r>
            <a:endParaRPr dirty="0">
              <a:ea typeface="汉仪中宋简" panose="02010600000101010101" charset="-128"/>
              <a:cs typeface="+mn-lt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a typeface="东文宋体" charset="0"/>
                <a:cs typeface="+mn-lt"/>
                <a:sym typeface="+mn-ea"/>
              </a:rPr>
              <a:t>.......</a:t>
            </a:r>
            <a:endParaRPr lang="en-US" dirty="0">
              <a:ea typeface="东文宋体" charset="0"/>
              <a:cs typeface="+mn-lt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400" smtClean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思想</a:t>
            </a:r>
            <a:endParaRPr lang="zh-CN" altLang="en-US" sz="2400" smtClean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2" name="图片 1"/>
          <p:cNvPicPr preferRelativeResize="0">
            <a:picLocks noChangeAspect="1"/>
          </p:cNvPicPr>
          <p:nvPr/>
        </p:nvPicPr>
        <p:blipFill>
          <a:blip r:embed="rId1">
            <a:alphaModFix amt="61000"/>
          </a:blip>
          <a:stretch>
            <a:fillRect/>
          </a:stretch>
        </p:blipFill>
        <p:spPr>
          <a:xfrm>
            <a:off x="1248410" y="1823720"/>
            <a:ext cx="3305810" cy="4003040"/>
          </a:xfrm>
          <a:prstGeom prst="rect">
            <a:avLst/>
          </a:prstGeom>
          <a:blipFill rotWithShape="1">
            <a:blip r:embed="rId2">
              <a:alphaModFix amt="29000"/>
            </a:blip>
            <a:tile tx="0" ty="0" sx="50000" sy="50000" flip="none" algn="tl"/>
          </a:blipFill>
        </p:spPr>
      </p:pic>
      <p:sp>
        <p:nvSpPr>
          <p:cNvPr id="60" name="文本框 59"/>
          <p:cNvSpPr txBox="1"/>
          <p:nvPr/>
        </p:nvSpPr>
        <p:spPr>
          <a:xfrm>
            <a:off x="9974898" y="5870575"/>
            <a:ext cx="1723390" cy="321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l"/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东文宋体" charset="0"/>
                <a:ea typeface="东文宋体" charset="0"/>
                <a:cs typeface="+mn-ea"/>
                <a:sym typeface="+mn-lt"/>
                <a:hlinkClick r:id="rId3" action="ppaction://hlinkfile"/>
              </a:rPr>
              <a:t>①</a:t>
            </a:r>
            <a:endParaRPr lang="zh-CN" altLang="en-US" sz="1500" dirty="0">
              <a:solidFill>
                <a:schemeClr val="bg1">
                  <a:lumMod val="50000"/>
                </a:schemeClr>
              </a:solidFill>
              <a:latin typeface="东文宋体" charset="0"/>
              <a:ea typeface="东文宋体" charset="0"/>
              <a:cs typeface="+mn-ea"/>
              <a:sym typeface="+mn-lt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22981" y="1641354"/>
            <a:ext cx="3124200" cy="31242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dirty="0">
              <a:latin typeface="思源黑体 CN Heavy" panose="02010600030101010101" pitchFamily="34" charset="-122"/>
              <a:ea typeface="思源黑体 CN Heavy" panose="02010600030101010101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614043" y="1476254"/>
            <a:ext cx="61722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614043" y="5591054"/>
            <a:ext cx="61722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400" smtClean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思想</a:t>
            </a:r>
            <a:endParaRPr lang="zh-CN" altLang="en-US" sz="2400" smtClean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61000"/>
          </a:blip>
          <a:stretch>
            <a:fillRect/>
          </a:stretch>
        </p:blipFill>
        <p:spPr>
          <a:xfrm>
            <a:off x="1324610" y="1914525"/>
            <a:ext cx="3585845" cy="1174115"/>
          </a:xfrm>
          <a:prstGeom prst="rect">
            <a:avLst/>
          </a:prstGeom>
          <a:blipFill>
            <a:blip r:embed="rId2">
              <a:alphaModFix amt="28000"/>
            </a:blip>
            <a:tile tx="0" ty="0" sx="100000" sy="100000" flip="none" algn="tl"/>
          </a:blipFill>
        </p:spPr>
      </p:pic>
      <p:pic>
        <p:nvPicPr>
          <p:cNvPr id="4" name="图片 3"/>
          <p:cNvPicPr preferRelativeResize="0">
            <a:picLocks noChangeAspect="1"/>
          </p:cNvPicPr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1324610" y="3620135"/>
            <a:ext cx="3375660" cy="1704975"/>
          </a:xfrm>
          <a:prstGeom prst="rect">
            <a:avLst/>
          </a:prstGeom>
          <a:blipFill rotWithShape="1">
            <a:blip r:embed="rId2">
              <a:alphaModFix amt="28000"/>
            </a:blip>
            <a:tile tx="0" ty="0" sx="100000" sy="100000" flip="none" algn="tl"/>
          </a:blipFill>
        </p:spPr>
      </p:pic>
      <p:sp>
        <p:nvSpPr>
          <p:cNvPr id="6" name="文本框 5"/>
          <p:cNvSpPr txBox="1"/>
          <p:nvPr/>
        </p:nvSpPr>
        <p:spPr>
          <a:xfrm>
            <a:off x="10798810" y="5307330"/>
            <a:ext cx="883285" cy="247650"/>
          </a:xfrm>
          <a:prstGeom prst="rect">
            <a:avLst/>
          </a:prstGeom>
          <a:noFill/>
        </p:spPr>
        <p:txBody>
          <a:bodyPr vert="horz" wrap="square" lIns="46990" tIns="46990" rIns="46990" bIns="46990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dist"/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+mn-lt"/>
              </a:rPr>
              <a:t>形状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>
            <a:off x="7760335" y="2526665"/>
            <a:ext cx="3498215" cy="2538095"/>
          </a:xfrm>
          <a:prstGeom prst="rect">
            <a:avLst/>
          </a:prstGeom>
          <a:blipFill>
            <a:blip r:embed="rId2">
              <a:alphaModFix amt="29000"/>
            </a:blip>
            <a:tile tx="0" ty="0" sx="100000" sy="100000" flip="none" algn="tl"/>
          </a:blipFill>
        </p:spPr>
      </p:pic>
      <p:sp>
        <p:nvSpPr>
          <p:cNvPr id="60" name="文本框 59"/>
          <p:cNvSpPr txBox="1"/>
          <p:nvPr/>
        </p:nvSpPr>
        <p:spPr>
          <a:xfrm>
            <a:off x="9974898" y="5870575"/>
            <a:ext cx="1723390" cy="321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l"/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东文宋体" charset="0"/>
                <a:ea typeface="东文宋体" charset="0"/>
                <a:cs typeface="+mn-ea"/>
                <a:sym typeface="+mn-lt"/>
                <a:hlinkClick r:id="rId5" action="ppaction://hlinkfile"/>
              </a:rPr>
              <a:t>①</a:t>
            </a:r>
            <a:endParaRPr lang="zh-CN" altLang="en-US" sz="1500" dirty="0">
              <a:solidFill>
                <a:schemeClr val="bg1">
                  <a:lumMod val="50000"/>
                </a:schemeClr>
              </a:solidFill>
              <a:latin typeface="东文宋体" charset="0"/>
              <a:ea typeface="东文宋体" charset="0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10455" y="3602990"/>
            <a:ext cx="1447165" cy="370840"/>
          </a:xfrm>
          <a:prstGeom prst="rect">
            <a:avLst/>
          </a:prstGeom>
          <a:noFill/>
        </p:spPr>
        <p:txBody>
          <a:bodyPr vert="horz" wrap="square" lIns="46990" tIns="46990" rIns="46990" bIns="46990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dist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激活函数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81245" y="3973830"/>
            <a:ext cx="254000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庞大的参数</a:t>
            </a:r>
            <a:endParaRPr lang="zh-CN" altLang="en-US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复杂的逻辑语义</a:t>
            </a:r>
            <a:endParaRPr lang="zh-CN" altLang="en-US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相关信息不明确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22981" y="1641354"/>
            <a:ext cx="3124200" cy="31242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dirty="0">
              <a:latin typeface="思源黑体 CN Heavy" panose="02010600030101010101" pitchFamily="34" charset="-122"/>
              <a:ea typeface="思源黑体 CN Heavy" panose="02010600030101010101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614043" y="1476254"/>
            <a:ext cx="61722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614043" y="5591054"/>
            <a:ext cx="61722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400" smtClean="0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思想</a:t>
            </a:r>
            <a:endParaRPr lang="zh-CN" altLang="en-US" sz="2400" smtClean="0">
              <a:solidFill>
                <a:schemeClr val="tx1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967913" y="5870575"/>
            <a:ext cx="1723390" cy="321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l"/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东文宋体" charset="0"/>
                <a:ea typeface="东文宋体" charset="0"/>
                <a:cs typeface="+mn-ea"/>
                <a:sym typeface="+mn-lt"/>
                <a:hlinkClick r:id="rId1" action="ppaction://hlinkfile"/>
              </a:rPr>
              <a:t>①</a:t>
            </a:r>
            <a:r>
              <a:rPr lang="en-US" altLang="zh-CN" sz="1500" dirty="0">
                <a:solidFill>
                  <a:schemeClr val="bg1">
                    <a:lumMod val="50000"/>
                  </a:schemeClr>
                </a:solidFill>
                <a:latin typeface="东文宋体" charset="0"/>
                <a:ea typeface="东文宋体" charset="0"/>
                <a:cs typeface="+mn-ea"/>
                <a:sym typeface="+mn-lt"/>
                <a:hlinkClick r:id="rId1" action="ppaction://hlinkfile"/>
              </a:rPr>
              <a:t>,</a:t>
            </a:r>
            <a:r>
              <a:rPr lang="en-US" altLang="zh-CN" sz="1500" dirty="0">
                <a:solidFill>
                  <a:schemeClr val="bg1">
                    <a:lumMod val="50000"/>
                  </a:schemeClr>
                </a:solidFill>
                <a:latin typeface="东文宋体" charset="0"/>
                <a:ea typeface="东文宋体" charset="0"/>
                <a:cs typeface="+mn-ea"/>
                <a:sym typeface="+mn-lt"/>
                <a:hlinkClick r:id="rId2" action="ppaction://hlinkfile"/>
              </a:rPr>
              <a:t>②</a:t>
            </a:r>
            <a:endParaRPr lang="en-US" altLang="zh-CN" sz="1500" dirty="0">
              <a:solidFill>
                <a:schemeClr val="bg1">
                  <a:lumMod val="50000"/>
                </a:schemeClr>
              </a:solidFill>
              <a:latin typeface="东文宋体" charset="0"/>
              <a:ea typeface="东文宋体" charset="0"/>
              <a:cs typeface="+mn-ea"/>
              <a:sym typeface="+mn-lt"/>
              <a:hlinkClick r:id="rId1" action="ppaction://hlinkfile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13120" y="1617980"/>
            <a:ext cx="5444490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ea"/>
                <a:cs typeface="+mn-ea"/>
                <a:sym typeface="+mn-ea"/>
              </a:rPr>
              <a:t>概率神经网络（Probabilistic Neural Networks，PNN）</a:t>
            </a:r>
            <a:endParaRPr lang="en-US" dirty="0">
              <a:latin typeface="+mn-ea"/>
              <a:cs typeface="+mn-ea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ea"/>
                <a:cs typeface="+mn-ea"/>
                <a:sym typeface="+mn-ea"/>
              </a:rPr>
              <a:t>卷积神经网络（Convolutional Neural Network ，CNN-适用于图像识别）</a:t>
            </a:r>
            <a:endParaRPr lang="en-US" dirty="0">
              <a:latin typeface="+mn-ea"/>
              <a:cs typeface="+mn-ea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ea"/>
                <a:cs typeface="+mn-ea"/>
                <a:sym typeface="+mn-ea"/>
              </a:rPr>
              <a:t>时间递归神经网络（Long short-term Memory Network ，LSTM-适用于语音识别）</a:t>
            </a:r>
            <a:endParaRPr lang="en-US" dirty="0">
              <a:latin typeface="+mn-ea"/>
              <a:cs typeface="+mn-ea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ea"/>
                <a:cs typeface="+mn-ea"/>
                <a:sym typeface="+mn-ea"/>
              </a:rPr>
              <a:t>逻辑神经网络（Logical Neural Networks，LNN）</a:t>
            </a:r>
            <a:endParaRPr lang="en-US" dirty="0">
              <a:latin typeface="+mn-ea"/>
              <a:cs typeface="+mn-ea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ea"/>
                <a:cs typeface="+mn-ea"/>
                <a:sym typeface="+mn-ea"/>
              </a:rPr>
              <a:t>......</a:t>
            </a:r>
            <a:endParaRPr lang="en-US" dirty="0">
              <a:latin typeface="+mn-ea"/>
              <a:cs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54690" y="5343525"/>
            <a:ext cx="883285" cy="247650"/>
          </a:xfrm>
          <a:prstGeom prst="rect">
            <a:avLst/>
          </a:prstGeom>
          <a:noFill/>
        </p:spPr>
        <p:txBody>
          <a:bodyPr vert="horz" wrap="square" lIns="46990" tIns="46990" rIns="46990" bIns="46990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dist"/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汉仪中黑简" panose="02010600000101010101" charset="-122"/>
                <a:ea typeface="汉仪中黑简" panose="02010600000101010101" charset="-122"/>
                <a:cs typeface="+mn-ea"/>
                <a:sym typeface="+mn-lt"/>
              </a:rPr>
              <a:t>即时状态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汉仪中黑简" panose="02010600000101010101" charset="-122"/>
              <a:ea typeface="汉仪中黑简" panose="02010600000101010101" charset="-122"/>
              <a:cs typeface="+mn-ea"/>
              <a:sym typeface="+mn-lt"/>
            </a:endParaRPr>
          </a:p>
        </p:txBody>
      </p:sp>
      <p:pic>
        <p:nvPicPr>
          <p:cNvPr id="8" name="图片 7"/>
          <p:cNvPicPr preferRelativeResize="0">
            <a:picLocks noChangeAspect="1"/>
          </p:cNvPicPr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1322705" y="1755775"/>
            <a:ext cx="3364865" cy="2154555"/>
          </a:xfrm>
          <a:prstGeom prst="rect">
            <a:avLst/>
          </a:prstGeom>
          <a:blipFill rotWithShape="1">
            <a:blip r:embed="rId4">
              <a:alphaModFix amt="29000"/>
            </a:blip>
            <a:tile tx="0" ty="0" sx="100000" sy="100000" flip="none" algn="tl"/>
          </a:blipFill>
        </p:spPr>
      </p:pic>
      <p:pic>
        <p:nvPicPr>
          <p:cNvPr id="14" name="图片 13"/>
          <p:cNvPicPr preferRelativeResize="0">
            <a:picLocks noChangeAspect="1"/>
          </p:cNvPicPr>
          <p:nvPr/>
        </p:nvPicPr>
        <p:blipFill>
          <a:blip r:embed="rId5">
            <a:alphaModFix amt="61000"/>
          </a:blip>
          <a:stretch>
            <a:fillRect/>
          </a:stretch>
        </p:blipFill>
        <p:spPr>
          <a:xfrm>
            <a:off x="1322705" y="3910330"/>
            <a:ext cx="3364865" cy="954405"/>
          </a:xfrm>
          <a:prstGeom prst="rect">
            <a:avLst/>
          </a:prstGeom>
          <a:blipFill rotWithShape="1">
            <a:blip r:embed="rId4">
              <a:alphaModFix amt="29000"/>
            </a:blip>
            <a:tile tx="0" ty="0" sx="100000" sy="100000" flip="none" algn="tl"/>
          </a:blipFill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22981" y="1641354"/>
            <a:ext cx="3124200" cy="31242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dirty="0">
              <a:latin typeface="思源黑体 CN Heavy" panose="02010600030101010101" pitchFamily="34" charset="-122"/>
              <a:ea typeface="思源黑体 CN Heavy" panose="02010600030101010101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614043" y="1476254"/>
            <a:ext cx="61722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614043" y="5591054"/>
            <a:ext cx="61722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879465" y="2604135"/>
            <a:ext cx="544449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ea"/>
                <a:cs typeface="+mn-ea"/>
                <a:sym typeface="+mn-ea"/>
              </a:rPr>
              <a:t>Attention: Sequence labeling</a:t>
            </a:r>
            <a:r>
              <a:rPr lang="zh-CN" altLang="en-US" dirty="0">
                <a:latin typeface="+mn-ea"/>
                <a:cs typeface="+mn-ea"/>
                <a:sym typeface="+mn-ea"/>
              </a:rPr>
              <a:t>、</a:t>
            </a:r>
            <a:r>
              <a:rPr lang="en-US" altLang="zh-CN" dirty="0">
                <a:latin typeface="+mn-ea"/>
                <a:cs typeface="+mn-ea"/>
                <a:sym typeface="+mn-ea"/>
              </a:rPr>
              <a:t>Sentiment analysis</a:t>
            </a:r>
            <a:r>
              <a:rPr lang="zh-CN" altLang="en-US" dirty="0">
                <a:latin typeface="+mn-ea"/>
                <a:cs typeface="+mn-ea"/>
                <a:sym typeface="+mn-ea"/>
              </a:rPr>
              <a:t>、</a:t>
            </a:r>
            <a:r>
              <a:rPr lang="en-US" altLang="zh-CN" dirty="0">
                <a:latin typeface="+mn-ea"/>
                <a:cs typeface="+mn-ea"/>
                <a:sym typeface="+mn-ea"/>
              </a:rPr>
              <a:t>seq2seq</a:t>
            </a:r>
            <a:r>
              <a:rPr lang="zh-CN" altLang="en-US" dirty="0">
                <a:latin typeface="+mn-ea"/>
                <a:cs typeface="+mn-ea"/>
                <a:sym typeface="+mn-ea"/>
              </a:rPr>
              <a:t>、</a:t>
            </a:r>
            <a:r>
              <a:rPr lang="zh-CN" altLang="en-US" dirty="0">
                <a:latin typeface="+mn-ea"/>
                <a:cs typeface="+mn-ea"/>
                <a:sym typeface="+mn-ea"/>
                <a:hlinkClick r:id="rId1" action="ppaction://hlinkfile"/>
              </a:rPr>
              <a:t>讲解</a:t>
            </a:r>
            <a:r>
              <a:rPr lang="zh-CN" altLang="en-US" dirty="0">
                <a:latin typeface="+mn-ea"/>
                <a:cs typeface="+mn-ea"/>
                <a:sym typeface="+mn-ea"/>
              </a:rPr>
              <a:t>神经架构基础</a:t>
            </a:r>
            <a:endParaRPr lang="en-US" dirty="0">
              <a:solidFill>
                <a:schemeClr val="tx1"/>
              </a:solidFill>
              <a:latin typeface="+mn-ea"/>
              <a:cs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ea"/>
                <a:cs typeface="+mn-ea"/>
              </a:rPr>
              <a:t>CLIP:</a:t>
            </a:r>
            <a:r>
              <a:rPr lang="zh-CN" altLang="en-US" dirty="0">
                <a:solidFill>
                  <a:schemeClr val="tx1"/>
                </a:solidFill>
                <a:latin typeface="+mn-ea"/>
                <a:cs typeface="+mn-ea"/>
                <a:hlinkClick r:id="rId2" action="ppaction://hlinkfile"/>
              </a:rPr>
              <a:t>论文</a:t>
            </a:r>
            <a:r>
              <a:rPr lang="zh-CN" altLang="en-US" dirty="0">
                <a:solidFill>
                  <a:schemeClr val="tx1"/>
                </a:solidFill>
                <a:latin typeface="+mn-ea"/>
                <a:cs typeface="+mn-ea"/>
              </a:rPr>
              <a:t>、</a:t>
            </a:r>
            <a:r>
              <a:rPr lang="zh-CN" altLang="en-US" dirty="0">
                <a:solidFill>
                  <a:schemeClr val="tx1"/>
                </a:solidFill>
                <a:latin typeface="+mn-ea"/>
                <a:cs typeface="+mn-ea"/>
                <a:hlinkClick r:id="rId3" action="ppaction://hlinkfile"/>
              </a:rPr>
              <a:t>讲解</a:t>
            </a:r>
            <a:endParaRPr lang="en-US" dirty="0">
              <a:solidFill>
                <a:schemeClr val="tx1"/>
              </a:solidFill>
              <a:latin typeface="+mn-ea"/>
              <a:cs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ea"/>
                <a:cs typeface="+mn-ea"/>
              </a:rPr>
              <a:t>Transformer:</a:t>
            </a:r>
            <a:r>
              <a:rPr lang="zh-CN" altLang="en-US" dirty="0">
                <a:solidFill>
                  <a:schemeClr val="tx1"/>
                </a:solidFill>
                <a:latin typeface="+mn-ea"/>
                <a:cs typeface="+mn-ea"/>
                <a:hlinkClick r:id="rId4" action="ppaction://hlinkfile"/>
              </a:rPr>
              <a:t>论文</a:t>
            </a:r>
            <a:r>
              <a:rPr lang="zh-CN" altLang="en-US" dirty="0">
                <a:solidFill>
                  <a:schemeClr val="tx1"/>
                </a:solidFill>
                <a:latin typeface="+mn-ea"/>
                <a:cs typeface="+mn-ea"/>
              </a:rPr>
              <a:t>、</a:t>
            </a:r>
            <a:r>
              <a:rPr lang="zh-CN" altLang="en-US" dirty="0">
                <a:solidFill>
                  <a:schemeClr val="tx1"/>
                </a:solidFill>
                <a:latin typeface="+mn-ea"/>
                <a:cs typeface="+mn-ea"/>
                <a:hlinkClick r:id="rId5" action="ppaction://hlinkfile"/>
              </a:rPr>
              <a:t>讲解</a:t>
            </a:r>
            <a:r>
              <a:rPr lang="en-US" altLang="zh-CN" dirty="0">
                <a:solidFill>
                  <a:schemeClr val="tx1"/>
                </a:solidFill>
                <a:latin typeface="+mn-ea"/>
                <a:cs typeface="+mn-ea"/>
                <a:hlinkClick r:id="rId5" action="ppaction://hlinkfile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+mn-ea"/>
                <a:cs typeface="+mn-ea"/>
              </a:rPr>
              <a:t>、</a:t>
            </a:r>
            <a:r>
              <a:rPr lang="zh-CN" altLang="en-US" dirty="0">
                <a:solidFill>
                  <a:schemeClr val="tx1"/>
                </a:solidFill>
                <a:latin typeface="+mn-ea"/>
                <a:cs typeface="+mn-ea"/>
                <a:hlinkClick r:id="rId6" action="ppaction://hlinkfile"/>
              </a:rPr>
              <a:t>讲解</a:t>
            </a:r>
            <a:r>
              <a:rPr lang="en-US" altLang="zh-CN" dirty="0">
                <a:solidFill>
                  <a:schemeClr val="tx1"/>
                </a:solidFill>
                <a:latin typeface="+mn-ea"/>
                <a:cs typeface="+mn-ea"/>
                <a:hlinkClick r:id="rId6" action="ppaction://hlinkfile"/>
              </a:rPr>
              <a:t>2</a:t>
            </a:r>
            <a:endParaRPr lang="en-US" dirty="0">
              <a:solidFill>
                <a:schemeClr val="tx1"/>
              </a:solidFill>
              <a:latin typeface="+mn-ea"/>
              <a:cs typeface="+mn-ea"/>
            </a:endParaRPr>
          </a:p>
          <a:p>
            <a:pPr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>
              <a:latin typeface="+mn-ea"/>
              <a:cs typeface="+mn-ea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400" smtClean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思想</a:t>
            </a:r>
            <a:endParaRPr lang="zh-CN" altLang="en-US" sz="2400" smtClean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974898" y="5870575"/>
            <a:ext cx="1723390" cy="321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l"/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东文宋体" charset="0"/>
                <a:ea typeface="东文宋体" charset="0"/>
                <a:cs typeface="+mn-ea"/>
                <a:sym typeface="+mn-lt"/>
                <a:hlinkClick r:id="rId7" action="ppaction://hlinkfile"/>
              </a:rPr>
              <a:t>①</a:t>
            </a:r>
            <a:endParaRPr lang="zh-CN" altLang="en-US" sz="1500" dirty="0">
              <a:solidFill>
                <a:schemeClr val="bg1">
                  <a:lumMod val="50000"/>
                </a:schemeClr>
              </a:solidFill>
              <a:latin typeface="东文宋体" charset="0"/>
              <a:ea typeface="东文宋体" charset="0"/>
              <a:cs typeface="+mn-ea"/>
              <a:sym typeface="+mn-lt"/>
            </a:endParaRPr>
          </a:p>
        </p:txBody>
      </p:sp>
      <p:pic>
        <p:nvPicPr>
          <p:cNvPr id="6" name="图片 5"/>
          <p:cNvPicPr preferRelativeResize="0">
            <a:picLocks noChangeAspect="1"/>
          </p:cNvPicPr>
          <p:nvPr/>
        </p:nvPicPr>
        <p:blipFill>
          <a:blip r:embed="rId8">
            <a:alphaModFix amt="61000"/>
          </a:blip>
          <a:stretch>
            <a:fillRect/>
          </a:stretch>
        </p:blipFill>
        <p:spPr>
          <a:xfrm>
            <a:off x="1392555" y="1816100"/>
            <a:ext cx="3078480" cy="1678305"/>
          </a:xfrm>
          <a:prstGeom prst="rect">
            <a:avLst/>
          </a:prstGeom>
          <a:blipFill rotWithShape="1">
            <a:blip r:embed="rId9">
              <a:alphaModFix amt="28000"/>
            </a:blip>
            <a:tile tx="0" ty="0" sx="100000" sy="100000" flip="none" algn="tl"/>
          </a:blipFill>
        </p:spPr>
      </p:pic>
      <p:pic>
        <p:nvPicPr>
          <p:cNvPr id="7" name="图片 6"/>
          <p:cNvPicPr preferRelativeResize="0">
            <a:picLocks noChangeAspect="1"/>
          </p:cNvPicPr>
          <p:nvPr/>
        </p:nvPicPr>
        <p:blipFill>
          <a:blip r:embed="rId10">
            <a:alphaModFix amt="61000"/>
          </a:blip>
          <a:stretch>
            <a:fillRect/>
          </a:stretch>
        </p:blipFill>
        <p:spPr>
          <a:xfrm>
            <a:off x="2983230" y="3494405"/>
            <a:ext cx="3519170" cy="2233295"/>
          </a:xfrm>
          <a:prstGeom prst="rect">
            <a:avLst/>
          </a:prstGeom>
          <a:blipFill rotWithShape="1">
            <a:blip r:embed="rId9">
              <a:alphaModFix amt="28000"/>
            </a:blip>
            <a:tile tx="0" ty="0" sx="100000" sy="100000" flip="none" algn="tl"/>
          </a:blipFill>
        </p:spPr>
      </p:pic>
      <p:pic>
        <p:nvPicPr>
          <p:cNvPr id="2" name="图片 1"/>
          <p:cNvPicPr preferRelativeResize="0">
            <a:picLocks noChangeAspect="1"/>
          </p:cNvPicPr>
          <p:nvPr/>
        </p:nvPicPr>
        <p:blipFill>
          <a:blip r:embed="rId11">
            <a:alphaModFix amt="61000"/>
          </a:blip>
          <a:stretch>
            <a:fillRect/>
          </a:stretch>
        </p:blipFill>
        <p:spPr>
          <a:xfrm>
            <a:off x="1047750" y="3654425"/>
            <a:ext cx="2875280" cy="1936750"/>
          </a:xfrm>
          <a:prstGeom prst="rect">
            <a:avLst/>
          </a:prstGeom>
          <a:blipFill rotWithShape="1">
            <a:blip r:embed="rId9">
              <a:alphaModFix amt="28000"/>
            </a:blip>
            <a:tile tx="0" ty="0" sx="100000" sy="100000" flip="none" algn="tl"/>
          </a:blipFill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22981" y="1641354"/>
            <a:ext cx="3124200" cy="31242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dirty="0">
              <a:latin typeface="思源黑体 CN Heavy" panose="02010600030101010101" pitchFamily="34" charset="-122"/>
              <a:ea typeface="思源黑体 CN Heavy" panose="02010600030101010101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614043" y="1476254"/>
            <a:ext cx="61722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614043" y="5591054"/>
            <a:ext cx="61722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879465" y="2604135"/>
            <a:ext cx="544449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>
                <a:latin typeface="+mn-ea"/>
                <a:cs typeface="+mn-ea"/>
                <a:sym typeface="+mn-ea"/>
              </a:rPr>
              <a:t>Let’s Verify Step by Step</a:t>
            </a:r>
            <a:endParaRPr dirty="0">
              <a:latin typeface="+mn-ea"/>
              <a:cs typeface="+mn-ea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>
                <a:latin typeface="+mn-ea"/>
                <a:cs typeface="+mn-ea"/>
                <a:sym typeface="+mn-ea"/>
              </a:rPr>
              <a:t>https://arxiv.org/pdf/2201.11903.pdf</a:t>
            </a:r>
            <a:endParaRPr dirty="0">
              <a:latin typeface="+mn-ea"/>
              <a:cs typeface="+mn-ea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>
                <a:latin typeface="+mn-ea"/>
                <a:cs typeface="+mn-ea"/>
                <a:sym typeface="+mn-ea"/>
              </a:rPr>
              <a:t>从感知机到Transformer，一文概述深度学习简史</a:t>
            </a:r>
            <a:endParaRPr dirty="0">
              <a:latin typeface="+mn-ea"/>
              <a:cs typeface="+mn-ea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>
                <a:latin typeface="+mn-ea"/>
                <a:cs typeface="+mn-ea"/>
                <a:sym typeface="+mn-ea"/>
              </a:rPr>
              <a:t>https://www.jiqizhixin.com/articles/2022-05-24-6</a:t>
            </a:r>
            <a:endParaRPr dirty="0">
              <a:latin typeface="+mn-ea"/>
              <a:cs typeface="+mn-ea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-37465" y="695325"/>
            <a:ext cx="4871720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7379335" y="695960"/>
            <a:ext cx="4822825" cy="635"/>
          </a:xfrm>
          <a:prstGeom prst="line">
            <a:avLst/>
          </a:prstGeom>
          <a:ln w="19050">
            <a:solidFill>
              <a:srgbClr val="0F4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5191760" y="495300"/>
            <a:ext cx="1807845" cy="40132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400" smtClean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思想</a:t>
            </a:r>
            <a:endParaRPr lang="zh-CN" altLang="en-US" sz="2400" smtClean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974898" y="5870575"/>
            <a:ext cx="1723390" cy="321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l"/>
            <a:r>
              <a:rPr lang="zh-CN" altLang="en-US" sz="1500" dirty="0">
                <a:solidFill>
                  <a:schemeClr val="bg1">
                    <a:lumMod val="50000"/>
                  </a:schemeClr>
                </a:solidFill>
                <a:latin typeface="东文宋体" charset="0"/>
                <a:ea typeface="东文宋体" charset="0"/>
                <a:cs typeface="+mn-ea"/>
                <a:sym typeface="+mn-lt"/>
                <a:hlinkClick r:id="rId1" action="ppaction://hlinkfile"/>
              </a:rPr>
              <a:t>①</a:t>
            </a:r>
            <a:endParaRPr lang="zh-CN" altLang="en-US" sz="1500" dirty="0">
              <a:solidFill>
                <a:schemeClr val="bg1">
                  <a:lumMod val="50000"/>
                </a:schemeClr>
              </a:solidFill>
              <a:latin typeface="东文宋体" charset="0"/>
              <a:ea typeface="东文宋体" charset="0"/>
              <a:cs typeface="+mn-ea"/>
              <a:sym typeface="+mn-lt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20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5.xml><?xml version="1.0" encoding="utf-8"?>
<p:tagLst xmlns:p="http://schemas.openxmlformats.org/presentationml/2006/main">
  <p:tag name="KSO_WM_SPECIAL_SOURCE" val="bdnull"/>
</p:tagLst>
</file>

<file path=ppt/tags/tag66.xml><?xml version="1.0" encoding="utf-8"?>
<p:tagLst xmlns:p="http://schemas.openxmlformats.org/presentationml/2006/main">
  <p:tag name="KSO_WM_SPECIAL_SOURCE" val="bdnull"/>
</p:tagLst>
</file>

<file path=ppt/tags/tag67.xml><?xml version="1.0" encoding="utf-8"?>
<p:tagLst xmlns:p="http://schemas.openxmlformats.org/presentationml/2006/main">
  <p:tag name="KSO_WM_SPECIAL_SOURCE" val="bdnull"/>
</p:tagLst>
</file>

<file path=ppt/tags/tag68.xml><?xml version="1.0" encoding="utf-8"?>
<p:tagLst xmlns:p="http://schemas.openxmlformats.org/presentationml/2006/main">
  <p:tag name="KSO_WM_SPECIAL_SOURCE" val="bdnull"/>
</p:tagLst>
</file>

<file path=ppt/tags/tag69.xml><?xml version="1.0" encoding="utf-8"?>
<p:tagLst xmlns:p="http://schemas.openxmlformats.org/presentationml/2006/main">
  <p:tag name="KSO_WM_SPECIAL_SOURCE" val="bdnul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PECIAL_SOURCE" val="bdnull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6.xml><?xml version="1.0" encoding="utf-8"?>
<p:tagLst xmlns:p="http://schemas.openxmlformats.org/presentationml/2006/main">
  <p:tag name="KSO_WM_SPECIAL_SOURCE" val="bdnull"/>
</p:tagLst>
</file>

<file path=ppt/tags/tag77.xml><?xml version="1.0" encoding="utf-8"?>
<p:tagLst xmlns:p="http://schemas.openxmlformats.org/presentationml/2006/main">
  <p:tag name="KSO_WM_SPECIAL_SOURCE" val="bdnull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9.xml><?xml version="1.0" encoding="utf-8"?>
<p:tagLst xmlns:p="http://schemas.openxmlformats.org/presentationml/2006/main">
  <p:tag name="KSO_WM_SPECIAL_SOURCE" val="bdnul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2.xml><?xml version="1.0" encoding="utf-8"?>
<p:tagLst xmlns:p="http://schemas.openxmlformats.org/presentationml/2006/main">
  <p:tag name="KSO_WM_SPECIAL_SOURCE" val="bdnull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4.xml><?xml version="1.0" encoding="utf-8"?>
<p:tagLst xmlns:p="http://schemas.openxmlformats.org/presentationml/2006/main">
  <p:tag name="KSO_WM_SPECIAL_SOURCE" val="bdnull"/>
</p:tagLst>
</file>

<file path=ppt/tags/tag85.xml><?xml version="1.0" encoding="utf-8"?>
<p:tagLst xmlns:p="http://schemas.openxmlformats.org/presentationml/2006/main">
  <p:tag name="KSO_WM_SPECIAL_SOURCE" val="bdnull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1690</Words>
  <Application>WPS 演示</Application>
  <PresentationFormat>宽屏</PresentationFormat>
  <Paragraphs>217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Arial</vt:lpstr>
      <vt:lpstr>宋体</vt:lpstr>
      <vt:lpstr>Wingdings</vt:lpstr>
      <vt:lpstr>Wingdings</vt:lpstr>
      <vt:lpstr>汉仪中黑简</vt:lpstr>
      <vt:lpstr>黑体</vt:lpstr>
      <vt:lpstr>汉仪综艺体繁</vt:lpstr>
      <vt:lpstr>汉仪雅酷黑简</vt:lpstr>
      <vt:lpstr>汉仪中宋简</vt:lpstr>
      <vt:lpstr>思源黑体 CN Heavy</vt:lpstr>
      <vt:lpstr>东文宋体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dmeck</cp:lastModifiedBy>
  <cp:revision>432</cp:revision>
  <dcterms:created xsi:type="dcterms:W3CDTF">2023-06-07T10:42:55Z</dcterms:created>
  <dcterms:modified xsi:type="dcterms:W3CDTF">2023-06-07T10:42:55Z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2052-11.1.0.11691</vt:lpwstr>
  </property>
  <property fmtid="{D5CDD505-2E9C-101B-9397-08002B2CF9AE}" pid="3" name="ICV">
    <vt:lpwstr>75F997280F124B0EAA19BC9859853C6C</vt:lpwstr>
  </property>
  <property fmtid="{D5CDD505-2E9C-101B-9397-08002B2CF9AE}" pid="4" name="KSOTemplateUUID">
    <vt:lpwstr>v1.0_mb_jNhsuQL2uWoPK5zBJV6jDQ==</vt:lpwstr>
  </property>
</Properties>
</file>